
<file path=[Content_Types].xml><?xml version="1.0" encoding="utf-8"?>
<Types xmlns="http://schemas.openxmlformats.org/package/2006/content-types"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304" r:id="rId3"/>
    <p:sldId id="271" r:id="rId4"/>
    <p:sldId id="260" r:id="rId5"/>
    <p:sldId id="294" r:id="rId6"/>
    <p:sldId id="292" r:id="rId7"/>
    <p:sldId id="285" r:id="rId8"/>
    <p:sldId id="286" r:id="rId9"/>
    <p:sldId id="287" r:id="rId10"/>
    <p:sldId id="288" r:id="rId11"/>
    <p:sldId id="289" r:id="rId12"/>
    <p:sldId id="299" r:id="rId13"/>
    <p:sldId id="27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3F3F3F"/>
    <a:srgbClr val="A5A5A5"/>
    <a:srgbClr val="595959"/>
    <a:srgbClr val="5B9BD5"/>
    <a:srgbClr val="FFC000"/>
    <a:srgbClr val="4F8D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76" autoAdjust="0"/>
    <p:restoredTop sz="93197" autoAdjust="0"/>
  </p:normalViewPr>
  <p:slideViewPr>
    <p:cSldViewPr snapToGrid="0">
      <p:cViewPr varScale="1">
        <p:scale>
          <a:sx n="79" d="100"/>
          <a:sy n="79" d="100"/>
        </p:scale>
        <p:origin x="953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2FB94-512B-46BA-8E79-8FC7E01F9441}" type="datetimeFigureOut">
              <a:rPr lang="zh-CN" altLang="en-US" smtClean="0"/>
              <a:pPr/>
              <a:t>2019/7/26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5D45B2-FDE5-40B5-A98C-93CE4DCF598B}" type="slidenum">
              <a:rPr lang="zh-CN" altLang="en-US" smtClean="0"/>
              <a:pPr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54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5D45B2-FDE5-40B5-A98C-93CE4DCF598B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461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CA281-E7E7-46C7-B38C-CAC995383318}" type="datetimeFigureOut">
              <a:rPr lang="zh-CN" altLang="en-US" smtClean="0"/>
              <a:pPr/>
              <a:t>2019/7/26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7C2B6-E512-4A72-BC37-E09EDAFF41D1}" type="slidenum">
              <a:rPr lang="zh-CN" altLang="en-US" smtClean="0"/>
              <a:pPr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482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CA281-E7E7-46C7-B38C-CAC995383318}" type="datetimeFigureOut">
              <a:rPr lang="zh-CN" altLang="en-US" smtClean="0"/>
              <a:pPr/>
              <a:t>2019/7/26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7C2B6-E512-4A72-BC37-E09EDAFF41D1}" type="slidenum">
              <a:rPr lang="zh-CN" altLang="en-US" smtClean="0"/>
              <a:pPr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489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CA281-E7E7-46C7-B38C-CAC995383318}" type="datetimeFigureOut">
              <a:rPr lang="zh-CN" altLang="en-US" smtClean="0"/>
              <a:pPr/>
              <a:t>2019/7/26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7C2B6-E512-4A72-BC37-E09EDAFF41D1}" type="slidenum">
              <a:rPr lang="zh-CN" altLang="en-US" smtClean="0"/>
              <a:pPr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970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CA281-E7E7-46C7-B38C-CAC995383318}" type="datetimeFigureOut">
              <a:rPr lang="zh-CN" altLang="en-US" smtClean="0"/>
              <a:pPr/>
              <a:t>2019/7/26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7C2B6-E512-4A72-BC37-E09EDAFF41D1}" type="slidenum">
              <a:rPr lang="zh-CN" altLang="en-US" smtClean="0"/>
              <a:pPr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66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CA281-E7E7-46C7-B38C-CAC995383318}" type="datetimeFigureOut">
              <a:rPr lang="zh-CN" altLang="en-US" smtClean="0"/>
              <a:pPr/>
              <a:t>2019/7/26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7C2B6-E512-4A72-BC37-E09EDAFF41D1}" type="slidenum">
              <a:rPr lang="zh-CN" altLang="en-US" smtClean="0"/>
              <a:pPr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691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CA281-E7E7-46C7-B38C-CAC995383318}" type="datetimeFigureOut">
              <a:rPr lang="zh-CN" altLang="en-US" smtClean="0"/>
              <a:pPr/>
              <a:t>2019/7/26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7C2B6-E512-4A72-BC37-E09EDAFF41D1}" type="slidenum">
              <a:rPr lang="zh-CN" altLang="en-US" smtClean="0"/>
              <a:pPr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413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CA281-E7E7-46C7-B38C-CAC995383318}" type="datetimeFigureOut">
              <a:rPr lang="zh-CN" altLang="en-US" smtClean="0"/>
              <a:pPr/>
              <a:t>2019/7/26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7C2B6-E512-4A72-BC37-E09EDAFF41D1}" type="slidenum">
              <a:rPr lang="zh-CN" altLang="en-US" smtClean="0"/>
              <a:pPr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077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CA281-E7E7-46C7-B38C-CAC995383318}" type="datetimeFigureOut">
              <a:rPr lang="zh-CN" altLang="en-US" smtClean="0"/>
              <a:pPr/>
              <a:t>2019/7/26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7C2B6-E512-4A72-BC37-E09EDAFF41D1}" type="slidenum">
              <a:rPr lang="zh-CN" altLang="en-US" smtClean="0"/>
              <a:pPr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064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CA281-E7E7-46C7-B38C-CAC995383318}" type="datetimeFigureOut">
              <a:rPr lang="zh-CN" altLang="en-US" smtClean="0"/>
              <a:pPr/>
              <a:t>2019/7/26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7C2B6-E512-4A72-BC37-E09EDAFF41D1}" type="slidenum">
              <a:rPr lang="zh-CN" altLang="en-US" smtClean="0"/>
              <a:pPr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139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CA281-E7E7-46C7-B38C-CAC995383318}" type="datetimeFigureOut">
              <a:rPr lang="zh-CN" altLang="en-US" smtClean="0"/>
              <a:pPr/>
              <a:t>2019/7/26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7C2B6-E512-4A72-BC37-E09EDAFF41D1}" type="slidenum">
              <a:rPr lang="zh-CN" altLang="en-US" smtClean="0"/>
              <a:pPr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057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CA281-E7E7-46C7-B38C-CAC995383318}" type="datetimeFigureOut">
              <a:rPr lang="zh-CN" altLang="en-US" smtClean="0"/>
              <a:pPr/>
              <a:t>2019/7/26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7C2B6-E512-4A72-BC37-E09EDAFF41D1}" type="slidenum">
              <a:rPr lang="zh-CN" altLang="en-US" smtClean="0"/>
              <a:pPr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703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CA281-E7E7-46C7-B38C-CAC995383318}" type="datetimeFigureOut">
              <a:rPr lang="zh-CN" altLang="en-US" smtClean="0"/>
              <a:pPr/>
              <a:t>2019/7/26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7C2B6-E512-4A72-BC37-E09EDAFF41D1}" type="slidenum">
              <a:rPr lang="zh-CN" altLang="en-US" smtClean="0"/>
              <a:pPr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781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6BDCDEA-5C72-4357-B9A4-1DB51B4F86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7641" y="5417437"/>
            <a:ext cx="4968000" cy="590161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altLang="zh-CN" sz="4400" dirty="0">
                <a:solidFill>
                  <a:schemeClr val="bg1"/>
                </a:solidFill>
              </a:rPr>
              <a:t>E8900A</a:t>
            </a:r>
            <a:br>
              <a:rPr lang="en-US" altLang="zh-CN" sz="4400" dirty="0">
                <a:solidFill>
                  <a:schemeClr val="bg1"/>
                </a:solidFill>
              </a:rPr>
            </a:br>
            <a:r>
              <a:rPr lang="en-US" altLang="zh-CN" sz="3600" dirty="0">
                <a:solidFill>
                  <a:schemeClr val="bg1"/>
                </a:solidFill>
              </a:rPr>
              <a:t> 5G</a:t>
            </a:r>
            <a:r>
              <a:rPr lang="en-US" altLang="zh-CN" sz="3200" dirty="0">
                <a:solidFill>
                  <a:schemeClr val="bg1"/>
                </a:solidFill>
              </a:rPr>
              <a:t> Portable Spectrum Analyzer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48FCECF-43BA-4D23-8DBC-9134E1A240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120" y="561229"/>
            <a:ext cx="4254614" cy="4367369"/>
          </a:xfrm>
          <a:prstGeom prst="rect">
            <a:avLst/>
          </a:prstGeom>
        </p:spPr>
      </p:pic>
      <p:pic>
        <p:nvPicPr>
          <p:cNvPr id="8" name="Picture 2" descr="C:\工作文件夹\德力文件\德力Logo\DEVISER425x10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015" y="2233612"/>
            <a:ext cx="3854843" cy="9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5085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矩形 154">
            <a:extLst>
              <a:ext uri="{FF2B5EF4-FFF2-40B4-BE49-F238E27FC236}">
                <a16:creationId xmlns:a16="http://schemas.microsoft.com/office/drawing/2014/main" id="{725F42F6-C55D-487B-B208-2BF9F8BDC812}"/>
              </a:ext>
            </a:extLst>
          </p:cNvPr>
          <p:cNvSpPr/>
          <p:nvPr/>
        </p:nvSpPr>
        <p:spPr>
          <a:xfrm>
            <a:off x="3140" y="-11554"/>
            <a:ext cx="12192001" cy="854834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8" name="内容占位符 2">
            <a:extLst>
              <a:ext uri="{FF2B5EF4-FFF2-40B4-BE49-F238E27FC236}">
                <a16:creationId xmlns:a16="http://schemas.microsoft.com/office/drawing/2014/main" id="{49C26DA8-C7D2-4193-830C-8AA2CA1C2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716" y="1534259"/>
            <a:ext cx="4240267" cy="5194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2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5G NR Interference Detection Function</a:t>
            </a:r>
          </a:p>
          <a:p>
            <a:pPr marL="0" indent="0">
              <a:buNone/>
            </a:pPr>
            <a:r>
              <a:rPr lang="zh-CN" altLang="en-US" sz="14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● </a:t>
            </a:r>
            <a:r>
              <a:rPr lang="en-US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Support 5G NR Signal   </a:t>
            </a:r>
          </a:p>
          <a:p>
            <a:pPr marL="0" indent="0">
              <a:buNone/>
            </a:pPr>
            <a:r>
              <a:rPr lang="en-US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localization</a:t>
            </a:r>
          </a:p>
          <a:p>
            <a:pPr marL="0" indent="0">
              <a:buNone/>
            </a:pPr>
            <a:r>
              <a:rPr lang="zh-CN" altLang="en-US" sz="14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● </a:t>
            </a:r>
            <a:r>
              <a:rPr lang="en-US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4 Screens are</a:t>
            </a:r>
          </a:p>
          <a:p>
            <a:pPr marL="0" indent="0">
              <a:buNone/>
            </a:pPr>
            <a:r>
              <a:rPr lang="en-US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displayed simultaneously </a:t>
            </a:r>
          </a:p>
          <a:p>
            <a:pPr marL="0" indent="0">
              <a:buNone/>
            </a:pPr>
            <a:r>
              <a:rPr lang="de-DE" altLang="zh-CN" sz="1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</a:t>
            </a:r>
            <a:r>
              <a:rPr lang="zh-CN" altLang="en-US" sz="1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●  </a:t>
            </a:r>
            <a:r>
              <a:rPr lang="en-US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Spectrum</a:t>
            </a:r>
          </a:p>
          <a:p>
            <a:pPr marL="0" indent="0">
              <a:buNone/>
            </a:pPr>
            <a:r>
              <a:rPr lang="de-DE" altLang="zh-CN" sz="1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</a:t>
            </a:r>
            <a:r>
              <a:rPr lang="zh-CN" altLang="en-US" sz="1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●</a:t>
            </a:r>
            <a:r>
              <a:rPr lang="en-US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Constellation</a:t>
            </a:r>
          </a:p>
          <a:p>
            <a:pPr marL="0" indent="0">
              <a:buNone/>
            </a:pPr>
            <a:r>
              <a:rPr lang="de-DE" altLang="zh-CN" sz="1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 </a:t>
            </a:r>
            <a:r>
              <a:rPr lang="zh-CN" altLang="en-US" sz="1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●</a:t>
            </a:r>
            <a:r>
              <a:rPr lang="en-US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Antenna direction angle</a:t>
            </a:r>
          </a:p>
          <a:p>
            <a:pPr marL="0" indent="0">
              <a:buNone/>
            </a:pPr>
            <a:r>
              <a:rPr lang="de-DE" altLang="zh-CN" sz="1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  </a:t>
            </a:r>
            <a:r>
              <a:rPr lang="zh-CN" altLang="en-US" sz="1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●</a:t>
            </a:r>
            <a:r>
              <a:rPr lang="en-US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Power in all directions</a:t>
            </a:r>
          </a:p>
          <a:p>
            <a:endParaRPr lang="zh-CN" altLang="en-US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C6F8F38-360E-4295-B380-AB834773763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7759" y="1624735"/>
            <a:ext cx="6712719" cy="4191510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9A8D89A7-9732-42CB-BC23-F7865296F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" y="100965"/>
            <a:ext cx="8054682" cy="742315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2. E8900A </a:t>
            </a:r>
            <a:r>
              <a:rPr lang="zh-CN" altLang="en-US" sz="36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36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Functions</a:t>
            </a:r>
            <a:endParaRPr lang="zh-CN" altLang="en-US" sz="3600" b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5123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矩形 154">
            <a:extLst>
              <a:ext uri="{FF2B5EF4-FFF2-40B4-BE49-F238E27FC236}">
                <a16:creationId xmlns:a16="http://schemas.microsoft.com/office/drawing/2014/main" id="{725F42F6-C55D-487B-B208-2BF9F8BDC812}"/>
              </a:ext>
            </a:extLst>
          </p:cNvPr>
          <p:cNvSpPr/>
          <p:nvPr/>
        </p:nvSpPr>
        <p:spPr>
          <a:xfrm>
            <a:off x="0" y="0"/>
            <a:ext cx="12192001" cy="854834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CD0E4BE8-6932-4ED5-ACFD-52EC0F4EC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493" y="1124819"/>
            <a:ext cx="4287954" cy="5194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2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Interference Analysis </a:t>
            </a:r>
            <a:r>
              <a:rPr lang="en-US" altLang="zh-CN" sz="32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Funktions</a:t>
            </a:r>
            <a:endParaRPr lang="en-US" altLang="zh-CN" sz="32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marL="0" indent="0">
              <a:buNone/>
            </a:pPr>
            <a:r>
              <a:rPr lang="zh-CN" altLang="en-US" sz="14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● </a:t>
            </a:r>
            <a:r>
              <a:rPr lang="en-US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Spectrogram </a:t>
            </a:r>
            <a:r>
              <a:rPr lang="en-US" altLang="zh-CN" sz="1800" dirty="0"/>
              <a:t>(Waterfall Display)</a:t>
            </a:r>
            <a:endParaRPr lang="en-US" altLang="zh-CN" sz="18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marL="0" indent="0">
              <a:buNone/>
            </a:pPr>
            <a:r>
              <a:rPr lang="zh-CN" altLang="en-US" sz="14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● </a:t>
            </a:r>
            <a:r>
              <a:rPr lang="en-US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DPX</a:t>
            </a:r>
          </a:p>
          <a:p>
            <a:pPr marL="0" indent="0">
              <a:buNone/>
            </a:pPr>
            <a:r>
              <a:rPr lang="zh-CN" altLang="en-US" sz="14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● </a:t>
            </a:r>
            <a:r>
              <a:rPr lang="en-US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Interference Direction Finding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B0011C6-0EEE-4910-9415-E6CC82013D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7456" y="3981419"/>
            <a:ext cx="4194525" cy="261911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982" y="3981419"/>
            <a:ext cx="4290960" cy="261911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199" y="965217"/>
            <a:ext cx="4635175" cy="2894264"/>
          </a:xfrm>
          <a:prstGeom prst="rect">
            <a:avLst/>
          </a:prstGeom>
        </p:spPr>
      </p:pic>
      <p:sp>
        <p:nvSpPr>
          <p:cNvPr id="19" name="标题 1">
            <a:extLst>
              <a:ext uri="{FF2B5EF4-FFF2-40B4-BE49-F238E27FC236}">
                <a16:creationId xmlns:a16="http://schemas.microsoft.com/office/drawing/2014/main" id="{9A8D89A7-9732-42CB-BC23-F7865296F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" y="100965"/>
            <a:ext cx="8054682" cy="742315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2. E8900A </a:t>
            </a:r>
            <a:r>
              <a:rPr lang="zh-CN" altLang="en-US" sz="36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3600" b="1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Funktions</a:t>
            </a:r>
            <a:endParaRPr lang="zh-CN" altLang="en-US" sz="3600" b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C4E84AE-2AE3-AC49-901C-179906F2BD95}"/>
              </a:ext>
            </a:extLst>
          </p:cNvPr>
          <p:cNvSpPr txBox="1"/>
          <p:nvPr/>
        </p:nvSpPr>
        <p:spPr>
          <a:xfrm>
            <a:off x="11091553" y="3645725"/>
            <a:ext cx="56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DPX</a:t>
            </a:r>
          </a:p>
        </p:txBody>
      </p:sp>
    </p:spTree>
    <p:extLst>
      <p:ext uri="{BB962C8B-B14F-4D97-AF65-F5344CB8AC3E}">
        <p14:creationId xmlns:p14="http://schemas.microsoft.com/office/powerpoint/2010/main" val="3749866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矩形 154">
            <a:extLst>
              <a:ext uri="{FF2B5EF4-FFF2-40B4-BE49-F238E27FC236}">
                <a16:creationId xmlns:a16="http://schemas.microsoft.com/office/drawing/2014/main" id="{725F42F6-C55D-487B-B208-2BF9F8BDC812}"/>
              </a:ext>
            </a:extLst>
          </p:cNvPr>
          <p:cNvSpPr/>
          <p:nvPr/>
        </p:nvSpPr>
        <p:spPr>
          <a:xfrm>
            <a:off x="3140" y="-11554"/>
            <a:ext cx="12192001" cy="854834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CD0E4BE8-6932-4ED5-ACFD-52EC0F4EC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492" y="1124819"/>
            <a:ext cx="10275307" cy="519417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CN" sz="32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Software</a:t>
            </a:r>
          </a:p>
          <a:p>
            <a:r>
              <a:rPr lang="de-DE" altLang="zh-CN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Automatic</a:t>
            </a:r>
            <a:r>
              <a:rPr lang="de-DE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Searching</a:t>
            </a:r>
            <a:r>
              <a:rPr lang="de-DE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of</a:t>
            </a:r>
            <a:r>
              <a:rPr lang="de-DE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SSB (August 19 </a:t>
            </a:r>
            <a:r>
              <a:rPr lang="de-DE" altLang="zh-CN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free</a:t>
            </a:r>
            <a:r>
              <a:rPr lang="de-DE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)</a:t>
            </a:r>
          </a:p>
          <a:p>
            <a:r>
              <a:rPr lang="de-DE" altLang="zh-CN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Interference</a:t>
            </a:r>
            <a:r>
              <a:rPr lang="de-DE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Detection</a:t>
            </a:r>
            <a:r>
              <a:rPr lang="de-DE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(August 19 </a:t>
            </a:r>
            <a:r>
              <a:rPr lang="de-DE" altLang="zh-CN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free</a:t>
            </a:r>
            <a:r>
              <a:rPr lang="de-DE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)</a:t>
            </a:r>
          </a:p>
          <a:p>
            <a:r>
              <a:rPr lang="de-DE" altLang="zh-CN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Displaying</a:t>
            </a:r>
            <a:r>
              <a:rPr lang="de-DE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8 </a:t>
            </a:r>
            <a:r>
              <a:rPr lang="de-DE" altLang="zh-CN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Beamlist</a:t>
            </a:r>
            <a:r>
              <a:rPr lang="de-DE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(August 19 </a:t>
            </a:r>
            <a:r>
              <a:rPr lang="de-DE" altLang="zh-CN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free</a:t>
            </a:r>
            <a:r>
              <a:rPr lang="de-DE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)</a:t>
            </a:r>
          </a:p>
          <a:p>
            <a:r>
              <a:rPr lang="de-DE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GPS Timing (September </a:t>
            </a:r>
            <a:r>
              <a:rPr lang="de-DE" altLang="zh-CN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free</a:t>
            </a:r>
            <a:r>
              <a:rPr lang="de-DE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)</a:t>
            </a:r>
          </a:p>
          <a:p>
            <a:r>
              <a:rPr lang="de-DE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Real  Time Spektrum 100MHz (September 19 Option)</a:t>
            </a:r>
          </a:p>
          <a:p>
            <a:r>
              <a:rPr lang="de-DE" altLang="zh-CN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Downlink</a:t>
            </a:r>
            <a:r>
              <a:rPr lang="de-DE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Analyzis</a:t>
            </a:r>
            <a:r>
              <a:rPr lang="de-DE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(</a:t>
            </a:r>
            <a:r>
              <a:rPr lang="de-DE" altLang="zh-CN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December</a:t>
            </a:r>
            <a:r>
              <a:rPr lang="de-DE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19 Option)</a:t>
            </a:r>
          </a:p>
          <a:p>
            <a:r>
              <a:rPr lang="de-DE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NB </a:t>
            </a:r>
            <a:r>
              <a:rPr lang="de-DE" altLang="zh-CN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IoT</a:t>
            </a:r>
            <a:r>
              <a:rPr lang="de-DE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(Dezember 19 Option </a:t>
            </a:r>
            <a:r>
              <a:rPr lang="de-DE" altLang="zh-CN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depending</a:t>
            </a:r>
            <a:r>
              <a:rPr lang="de-DE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Feedback) </a:t>
            </a:r>
          </a:p>
          <a:p>
            <a:r>
              <a:rPr lang="de-DE" altLang="zh-CN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LoRa</a:t>
            </a:r>
            <a:r>
              <a:rPr lang="de-DE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(Dezember 19 Option </a:t>
            </a:r>
            <a:r>
              <a:rPr lang="de-DE" altLang="zh-CN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depending</a:t>
            </a:r>
            <a:r>
              <a:rPr lang="de-DE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Feedback) </a:t>
            </a:r>
          </a:p>
          <a:p>
            <a:r>
              <a:rPr lang="de-DE" altLang="zh-CN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eMTC</a:t>
            </a:r>
            <a:r>
              <a:rPr lang="de-DE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(Dezember 19 Option </a:t>
            </a:r>
            <a:r>
              <a:rPr lang="de-DE" altLang="zh-CN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depending</a:t>
            </a:r>
            <a:r>
              <a:rPr lang="de-DE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Feedback) </a:t>
            </a:r>
          </a:p>
          <a:p>
            <a:r>
              <a:rPr lang="de-DE" altLang="zh-CN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Uplink</a:t>
            </a:r>
            <a:r>
              <a:rPr lang="de-DE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Analysis (June 2020 Option)</a:t>
            </a:r>
          </a:p>
          <a:p>
            <a:r>
              <a:rPr lang="de-DE" altLang="zh-CN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eMBMS</a:t>
            </a:r>
            <a:r>
              <a:rPr lang="de-DE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(March 2020 Option)</a:t>
            </a:r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9A8D89A7-9732-42CB-BC23-F7865296F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" y="100965"/>
            <a:ext cx="8054682" cy="742315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3. E8900A </a:t>
            </a:r>
            <a:r>
              <a:rPr lang="zh-CN" altLang="en-US" sz="36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36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Roadmap</a:t>
            </a:r>
            <a:endParaRPr lang="zh-CN" altLang="en-US" sz="3600" b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8615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矩形 26">
            <a:extLst>
              <a:ext uri="{FF2B5EF4-FFF2-40B4-BE49-F238E27FC236}">
                <a16:creationId xmlns:a16="http://schemas.microsoft.com/office/drawing/2014/main" id="{8FC9C9EC-6BC3-4589-8952-7EE057C300FC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40022" y="2282114"/>
            <a:ext cx="771195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6000" b="1" dirty="0">
                <a:solidFill>
                  <a:schemeClr val="tx2">
                    <a:lumMod val="50000"/>
                  </a:schemeClr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微软雅黑" pitchFamily="34" charset="-122"/>
                <a:ea typeface="微软雅黑" pitchFamily="34" charset="-122"/>
              </a:rPr>
              <a:t>Thank you!</a:t>
            </a:r>
            <a:endParaRPr kumimoji="0" lang="zh-CN" altLang="zh-CN" sz="4000" b="0" i="0" u="none" strike="noStrike" cap="none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</p:txBody>
      </p:sp>
      <p:grpSp>
        <p:nvGrpSpPr>
          <p:cNvPr id="8" name="Group 93">
            <a:extLst>
              <a:ext uri="{FF2B5EF4-FFF2-40B4-BE49-F238E27FC236}">
                <a16:creationId xmlns:a16="http://schemas.microsoft.com/office/drawing/2014/main" id="{72446F29-60E0-4841-AA15-D078DF0DDD2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75388" y="4329591"/>
            <a:ext cx="571626" cy="553243"/>
            <a:chOff x="1" y="1"/>
            <a:chExt cx="1115" cy="1079"/>
          </a:xfrm>
          <a:solidFill>
            <a:schemeClr val="bg1"/>
          </a:solidFill>
        </p:grpSpPr>
        <p:sp>
          <p:nvSpPr>
            <p:cNvPr id="9" name="Freeform 94">
              <a:extLst>
                <a:ext uri="{FF2B5EF4-FFF2-40B4-BE49-F238E27FC236}">
                  <a16:creationId xmlns:a16="http://schemas.microsoft.com/office/drawing/2014/main" id="{7197D010-732C-46BB-8639-097BAF790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" y="184"/>
              <a:ext cx="174" cy="95"/>
            </a:xfrm>
            <a:custGeom>
              <a:avLst/>
              <a:gdLst>
                <a:gd name="T0" fmla="*/ 989 w 73"/>
                <a:gd name="T1" fmla="*/ 271 h 40"/>
                <a:gd name="T2" fmla="*/ 715 w 73"/>
                <a:gd name="T3" fmla="*/ 537 h 40"/>
                <a:gd name="T4" fmla="*/ 272 w 73"/>
                <a:gd name="T5" fmla="*/ 537 h 40"/>
                <a:gd name="T6" fmla="*/ 0 w 73"/>
                <a:gd name="T7" fmla="*/ 271 h 40"/>
                <a:gd name="T8" fmla="*/ 0 w 73"/>
                <a:gd name="T9" fmla="*/ 271 h 40"/>
                <a:gd name="T10" fmla="*/ 272 w 73"/>
                <a:gd name="T11" fmla="*/ 0 h 40"/>
                <a:gd name="T12" fmla="*/ 715 w 73"/>
                <a:gd name="T13" fmla="*/ 0 h 40"/>
                <a:gd name="T14" fmla="*/ 989 w 73"/>
                <a:gd name="T15" fmla="*/ 271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3" h="40">
                  <a:moveTo>
                    <a:pt x="73" y="20"/>
                  </a:moveTo>
                  <a:cubicBezTo>
                    <a:pt x="73" y="31"/>
                    <a:pt x="64" y="40"/>
                    <a:pt x="53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64" y="0"/>
                    <a:pt x="73" y="9"/>
                    <a:pt x="73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95">
              <a:extLst>
                <a:ext uri="{FF2B5EF4-FFF2-40B4-BE49-F238E27FC236}">
                  <a16:creationId xmlns:a16="http://schemas.microsoft.com/office/drawing/2014/main" id="{348BAC41-2AF6-42DD-ADB3-163EC1134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" y="391"/>
              <a:ext cx="174" cy="95"/>
            </a:xfrm>
            <a:custGeom>
              <a:avLst/>
              <a:gdLst>
                <a:gd name="T0" fmla="*/ 989 w 73"/>
                <a:gd name="T1" fmla="*/ 271 h 40"/>
                <a:gd name="T2" fmla="*/ 715 w 73"/>
                <a:gd name="T3" fmla="*/ 537 h 40"/>
                <a:gd name="T4" fmla="*/ 272 w 73"/>
                <a:gd name="T5" fmla="*/ 537 h 40"/>
                <a:gd name="T6" fmla="*/ 0 w 73"/>
                <a:gd name="T7" fmla="*/ 271 h 40"/>
                <a:gd name="T8" fmla="*/ 0 w 73"/>
                <a:gd name="T9" fmla="*/ 271 h 40"/>
                <a:gd name="T10" fmla="*/ 272 w 73"/>
                <a:gd name="T11" fmla="*/ 0 h 40"/>
                <a:gd name="T12" fmla="*/ 715 w 73"/>
                <a:gd name="T13" fmla="*/ 0 h 40"/>
                <a:gd name="T14" fmla="*/ 989 w 73"/>
                <a:gd name="T15" fmla="*/ 271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3" h="40">
                  <a:moveTo>
                    <a:pt x="73" y="20"/>
                  </a:moveTo>
                  <a:cubicBezTo>
                    <a:pt x="73" y="31"/>
                    <a:pt x="64" y="40"/>
                    <a:pt x="53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64" y="0"/>
                    <a:pt x="73" y="9"/>
                    <a:pt x="73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96">
              <a:extLst>
                <a:ext uri="{FF2B5EF4-FFF2-40B4-BE49-F238E27FC236}">
                  <a16:creationId xmlns:a16="http://schemas.microsoft.com/office/drawing/2014/main" id="{94B8F62E-AAD1-4E73-B230-2EA270DD0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" y="595"/>
              <a:ext cx="174" cy="96"/>
            </a:xfrm>
            <a:custGeom>
              <a:avLst/>
              <a:gdLst>
                <a:gd name="T0" fmla="*/ 989 w 73"/>
                <a:gd name="T1" fmla="*/ 276 h 40"/>
                <a:gd name="T2" fmla="*/ 715 w 73"/>
                <a:gd name="T3" fmla="*/ 552 h 40"/>
                <a:gd name="T4" fmla="*/ 272 w 73"/>
                <a:gd name="T5" fmla="*/ 552 h 40"/>
                <a:gd name="T6" fmla="*/ 0 w 73"/>
                <a:gd name="T7" fmla="*/ 276 h 40"/>
                <a:gd name="T8" fmla="*/ 0 w 73"/>
                <a:gd name="T9" fmla="*/ 276 h 40"/>
                <a:gd name="T10" fmla="*/ 272 w 73"/>
                <a:gd name="T11" fmla="*/ 0 h 40"/>
                <a:gd name="T12" fmla="*/ 715 w 73"/>
                <a:gd name="T13" fmla="*/ 0 h 40"/>
                <a:gd name="T14" fmla="*/ 989 w 73"/>
                <a:gd name="T15" fmla="*/ 276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3" h="40">
                  <a:moveTo>
                    <a:pt x="73" y="20"/>
                  </a:moveTo>
                  <a:cubicBezTo>
                    <a:pt x="73" y="31"/>
                    <a:pt x="64" y="40"/>
                    <a:pt x="53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64" y="0"/>
                    <a:pt x="73" y="9"/>
                    <a:pt x="73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97">
              <a:extLst>
                <a:ext uri="{FF2B5EF4-FFF2-40B4-BE49-F238E27FC236}">
                  <a16:creationId xmlns:a16="http://schemas.microsoft.com/office/drawing/2014/main" id="{1D3F3339-0A3C-44DC-A72E-1CD3CF667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" y="802"/>
              <a:ext cx="174" cy="95"/>
            </a:xfrm>
            <a:custGeom>
              <a:avLst/>
              <a:gdLst>
                <a:gd name="T0" fmla="*/ 989 w 73"/>
                <a:gd name="T1" fmla="*/ 271 h 40"/>
                <a:gd name="T2" fmla="*/ 715 w 73"/>
                <a:gd name="T3" fmla="*/ 537 h 40"/>
                <a:gd name="T4" fmla="*/ 272 w 73"/>
                <a:gd name="T5" fmla="*/ 537 h 40"/>
                <a:gd name="T6" fmla="*/ 0 w 73"/>
                <a:gd name="T7" fmla="*/ 271 h 40"/>
                <a:gd name="T8" fmla="*/ 0 w 73"/>
                <a:gd name="T9" fmla="*/ 271 h 40"/>
                <a:gd name="T10" fmla="*/ 272 w 73"/>
                <a:gd name="T11" fmla="*/ 0 h 40"/>
                <a:gd name="T12" fmla="*/ 715 w 73"/>
                <a:gd name="T13" fmla="*/ 0 h 40"/>
                <a:gd name="T14" fmla="*/ 989 w 73"/>
                <a:gd name="T15" fmla="*/ 271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3" h="40">
                  <a:moveTo>
                    <a:pt x="73" y="20"/>
                  </a:moveTo>
                  <a:cubicBezTo>
                    <a:pt x="73" y="31"/>
                    <a:pt x="64" y="40"/>
                    <a:pt x="53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64" y="0"/>
                    <a:pt x="73" y="9"/>
                    <a:pt x="73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Freeform 98">
              <a:extLst>
                <a:ext uri="{FF2B5EF4-FFF2-40B4-BE49-F238E27FC236}">
                  <a16:creationId xmlns:a16="http://schemas.microsoft.com/office/drawing/2014/main" id="{9762C05F-F131-4B94-B78D-5679BB40F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" y="91"/>
              <a:ext cx="73" cy="203"/>
            </a:xfrm>
            <a:custGeom>
              <a:avLst/>
              <a:gdLst>
                <a:gd name="T0" fmla="*/ 78 w 31"/>
                <a:gd name="T1" fmla="*/ 0 h 85"/>
                <a:gd name="T2" fmla="*/ 0 w 31"/>
                <a:gd name="T3" fmla="*/ 12 h 85"/>
                <a:gd name="T4" fmla="*/ 0 w 31"/>
                <a:gd name="T5" fmla="*/ 1146 h 85"/>
                <a:gd name="T6" fmla="*/ 78 w 31"/>
                <a:gd name="T7" fmla="*/ 1158 h 85"/>
                <a:gd name="T8" fmla="*/ 405 w 31"/>
                <a:gd name="T9" fmla="*/ 817 h 85"/>
                <a:gd name="T10" fmla="*/ 405 w 31"/>
                <a:gd name="T11" fmla="*/ 353 h 85"/>
                <a:gd name="T12" fmla="*/ 78 w 31"/>
                <a:gd name="T13" fmla="*/ 0 h 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" h="85">
                  <a:moveTo>
                    <a:pt x="6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" y="85"/>
                    <a:pt x="4" y="85"/>
                    <a:pt x="6" y="85"/>
                  </a:cubicBezTo>
                  <a:cubicBezTo>
                    <a:pt x="20" y="85"/>
                    <a:pt x="31" y="74"/>
                    <a:pt x="31" y="60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1" y="12"/>
                    <a:pt x="20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99">
              <a:extLst>
                <a:ext uri="{FF2B5EF4-FFF2-40B4-BE49-F238E27FC236}">
                  <a16:creationId xmlns:a16="http://schemas.microsoft.com/office/drawing/2014/main" id="{BC318FC5-9860-488F-9735-DF11EEAA9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" y="303"/>
              <a:ext cx="73" cy="200"/>
            </a:xfrm>
            <a:custGeom>
              <a:avLst/>
              <a:gdLst>
                <a:gd name="T0" fmla="*/ 78 w 31"/>
                <a:gd name="T1" fmla="*/ 0 h 84"/>
                <a:gd name="T2" fmla="*/ 0 w 31"/>
                <a:gd name="T3" fmla="*/ 12 h 84"/>
                <a:gd name="T4" fmla="*/ 0 w 31"/>
                <a:gd name="T5" fmla="*/ 1133 h 84"/>
                <a:gd name="T6" fmla="*/ 78 w 31"/>
                <a:gd name="T7" fmla="*/ 1133 h 84"/>
                <a:gd name="T8" fmla="*/ 405 w 31"/>
                <a:gd name="T9" fmla="*/ 793 h 84"/>
                <a:gd name="T10" fmla="*/ 405 w 31"/>
                <a:gd name="T11" fmla="*/ 340 h 84"/>
                <a:gd name="T12" fmla="*/ 78 w 31"/>
                <a:gd name="T13" fmla="*/ 0 h 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" h="84">
                  <a:moveTo>
                    <a:pt x="6" y="0"/>
                  </a:moveTo>
                  <a:cubicBezTo>
                    <a:pt x="4" y="0"/>
                    <a:pt x="2" y="0"/>
                    <a:pt x="0" y="1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" y="84"/>
                    <a:pt x="4" y="84"/>
                    <a:pt x="6" y="84"/>
                  </a:cubicBezTo>
                  <a:cubicBezTo>
                    <a:pt x="20" y="84"/>
                    <a:pt x="31" y="73"/>
                    <a:pt x="31" y="59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11"/>
                    <a:pt x="20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100">
              <a:extLst>
                <a:ext uri="{FF2B5EF4-FFF2-40B4-BE49-F238E27FC236}">
                  <a16:creationId xmlns:a16="http://schemas.microsoft.com/office/drawing/2014/main" id="{E9A4D87E-FE2D-4A3B-908B-01CC0F03B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" y="512"/>
              <a:ext cx="73" cy="202"/>
            </a:xfrm>
            <a:custGeom>
              <a:avLst/>
              <a:gdLst>
                <a:gd name="T0" fmla="*/ 78 w 31"/>
                <a:gd name="T1" fmla="*/ 0 h 85"/>
                <a:gd name="T2" fmla="*/ 0 w 31"/>
                <a:gd name="T3" fmla="*/ 12 h 85"/>
                <a:gd name="T4" fmla="*/ 0 w 31"/>
                <a:gd name="T5" fmla="*/ 1129 h 85"/>
                <a:gd name="T6" fmla="*/ 78 w 31"/>
                <a:gd name="T7" fmla="*/ 1141 h 85"/>
                <a:gd name="T8" fmla="*/ 405 w 31"/>
                <a:gd name="T9" fmla="*/ 808 h 85"/>
                <a:gd name="T10" fmla="*/ 405 w 31"/>
                <a:gd name="T11" fmla="*/ 349 h 85"/>
                <a:gd name="T12" fmla="*/ 78 w 31"/>
                <a:gd name="T13" fmla="*/ 0 h 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" h="85">
                  <a:moveTo>
                    <a:pt x="6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" y="85"/>
                    <a:pt x="4" y="85"/>
                    <a:pt x="6" y="85"/>
                  </a:cubicBezTo>
                  <a:cubicBezTo>
                    <a:pt x="20" y="85"/>
                    <a:pt x="31" y="74"/>
                    <a:pt x="31" y="60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1" y="12"/>
                    <a:pt x="20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101">
              <a:extLst>
                <a:ext uri="{FF2B5EF4-FFF2-40B4-BE49-F238E27FC236}">
                  <a16:creationId xmlns:a16="http://schemas.microsoft.com/office/drawing/2014/main" id="{2B1C9F09-3AAD-4C5A-B2BD-E74F612F44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" y="1"/>
              <a:ext cx="949" cy="1079"/>
            </a:xfrm>
            <a:custGeom>
              <a:avLst/>
              <a:gdLst>
                <a:gd name="T0" fmla="*/ 4814 w 399"/>
                <a:gd name="T1" fmla="*/ 0 h 454"/>
                <a:gd name="T2" fmla="*/ 554 w 399"/>
                <a:gd name="T3" fmla="*/ 0 h 454"/>
                <a:gd name="T4" fmla="*/ 0 w 399"/>
                <a:gd name="T5" fmla="*/ 549 h 454"/>
                <a:gd name="T6" fmla="*/ 0 w 399"/>
                <a:gd name="T7" fmla="*/ 870 h 454"/>
                <a:gd name="T8" fmla="*/ 312 w 399"/>
                <a:gd name="T9" fmla="*/ 870 h 454"/>
                <a:gd name="T10" fmla="*/ 742 w 399"/>
                <a:gd name="T11" fmla="*/ 1305 h 454"/>
                <a:gd name="T12" fmla="*/ 312 w 399"/>
                <a:gd name="T13" fmla="*/ 1744 h 454"/>
                <a:gd name="T14" fmla="*/ 0 w 399"/>
                <a:gd name="T15" fmla="*/ 1744 h 454"/>
                <a:gd name="T16" fmla="*/ 0 w 399"/>
                <a:gd name="T17" fmla="*/ 2039 h 454"/>
                <a:gd name="T18" fmla="*/ 312 w 399"/>
                <a:gd name="T19" fmla="*/ 2039 h 454"/>
                <a:gd name="T20" fmla="*/ 742 w 399"/>
                <a:gd name="T21" fmla="*/ 2469 h 454"/>
                <a:gd name="T22" fmla="*/ 312 w 399"/>
                <a:gd name="T23" fmla="*/ 2897 h 454"/>
                <a:gd name="T24" fmla="*/ 0 w 399"/>
                <a:gd name="T25" fmla="*/ 2897 h 454"/>
                <a:gd name="T26" fmla="*/ 0 w 399"/>
                <a:gd name="T27" fmla="*/ 3197 h 454"/>
                <a:gd name="T28" fmla="*/ 312 w 399"/>
                <a:gd name="T29" fmla="*/ 3197 h 454"/>
                <a:gd name="T30" fmla="*/ 742 w 399"/>
                <a:gd name="T31" fmla="*/ 3627 h 454"/>
                <a:gd name="T32" fmla="*/ 312 w 399"/>
                <a:gd name="T33" fmla="*/ 4055 h 454"/>
                <a:gd name="T34" fmla="*/ 0 w 399"/>
                <a:gd name="T35" fmla="*/ 4055 h 454"/>
                <a:gd name="T36" fmla="*/ 0 w 399"/>
                <a:gd name="T37" fmla="*/ 4361 h 454"/>
                <a:gd name="T38" fmla="*/ 312 w 399"/>
                <a:gd name="T39" fmla="*/ 4361 h 454"/>
                <a:gd name="T40" fmla="*/ 742 w 399"/>
                <a:gd name="T41" fmla="*/ 4789 h 454"/>
                <a:gd name="T42" fmla="*/ 312 w 399"/>
                <a:gd name="T43" fmla="*/ 5224 h 454"/>
                <a:gd name="T44" fmla="*/ 0 w 399"/>
                <a:gd name="T45" fmla="*/ 5224 h 454"/>
                <a:gd name="T46" fmla="*/ 0 w 399"/>
                <a:gd name="T47" fmla="*/ 5547 h 454"/>
                <a:gd name="T48" fmla="*/ 554 w 399"/>
                <a:gd name="T49" fmla="*/ 6094 h 454"/>
                <a:gd name="T50" fmla="*/ 4814 w 399"/>
                <a:gd name="T51" fmla="*/ 6094 h 454"/>
                <a:gd name="T52" fmla="*/ 5368 w 399"/>
                <a:gd name="T53" fmla="*/ 5547 h 454"/>
                <a:gd name="T54" fmla="*/ 5368 w 399"/>
                <a:gd name="T55" fmla="*/ 549 h 454"/>
                <a:gd name="T56" fmla="*/ 4814 w 399"/>
                <a:gd name="T57" fmla="*/ 0 h 454"/>
                <a:gd name="T58" fmla="*/ 1979 w 399"/>
                <a:gd name="T59" fmla="*/ 780 h 454"/>
                <a:gd name="T60" fmla="*/ 2462 w 399"/>
                <a:gd name="T61" fmla="*/ 1005 h 454"/>
                <a:gd name="T62" fmla="*/ 2676 w 399"/>
                <a:gd name="T63" fmla="*/ 1580 h 454"/>
                <a:gd name="T64" fmla="*/ 2450 w 399"/>
                <a:gd name="T65" fmla="*/ 2068 h 454"/>
                <a:gd name="T66" fmla="*/ 2421 w 399"/>
                <a:gd name="T67" fmla="*/ 2080 h 454"/>
                <a:gd name="T68" fmla="*/ 1962 w 399"/>
                <a:gd name="T69" fmla="*/ 791 h 454"/>
                <a:gd name="T70" fmla="*/ 1979 w 399"/>
                <a:gd name="T71" fmla="*/ 780 h 454"/>
                <a:gd name="T72" fmla="*/ 3094 w 399"/>
                <a:gd name="T73" fmla="*/ 5157 h 454"/>
                <a:gd name="T74" fmla="*/ 1855 w 399"/>
                <a:gd name="T75" fmla="*/ 3677 h 454"/>
                <a:gd name="T76" fmla="*/ 1280 w 399"/>
                <a:gd name="T77" fmla="*/ 1842 h 454"/>
                <a:gd name="T78" fmla="*/ 1827 w 399"/>
                <a:gd name="T79" fmla="*/ 846 h 454"/>
                <a:gd name="T80" fmla="*/ 2274 w 399"/>
                <a:gd name="T81" fmla="*/ 2096 h 454"/>
                <a:gd name="T82" fmla="*/ 2245 w 399"/>
                <a:gd name="T83" fmla="*/ 2096 h 454"/>
                <a:gd name="T84" fmla="*/ 2462 w 399"/>
                <a:gd name="T85" fmla="*/ 3327 h 454"/>
                <a:gd name="T86" fmla="*/ 2462 w 399"/>
                <a:gd name="T87" fmla="*/ 3327 h 454"/>
                <a:gd name="T88" fmla="*/ 2478 w 399"/>
                <a:gd name="T89" fmla="*/ 3344 h 454"/>
                <a:gd name="T90" fmla="*/ 2478 w 399"/>
                <a:gd name="T91" fmla="*/ 3344 h 454"/>
                <a:gd name="T92" fmla="*/ 2478 w 399"/>
                <a:gd name="T93" fmla="*/ 3344 h 454"/>
                <a:gd name="T94" fmla="*/ 3406 w 399"/>
                <a:gd name="T95" fmla="*/ 4202 h 454"/>
                <a:gd name="T96" fmla="*/ 3418 w 399"/>
                <a:gd name="T97" fmla="*/ 4190 h 454"/>
                <a:gd name="T98" fmla="*/ 4226 w 399"/>
                <a:gd name="T99" fmla="*/ 5224 h 454"/>
                <a:gd name="T100" fmla="*/ 3094 w 399"/>
                <a:gd name="T101" fmla="*/ 5157 h 454"/>
                <a:gd name="T102" fmla="*/ 4362 w 399"/>
                <a:gd name="T103" fmla="*/ 5141 h 454"/>
                <a:gd name="T104" fmla="*/ 4345 w 399"/>
                <a:gd name="T105" fmla="*/ 5157 h 454"/>
                <a:gd name="T106" fmla="*/ 3513 w 399"/>
                <a:gd name="T107" fmla="*/ 4066 h 454"/>
                <a:gd name="T108" fmla="*/ 3525 w 399"/>
                <a:gd name="T109" fmla="*/ 4038 h 454"/>
                <a:gd name="T110" fmla="*/ 4062 w 399"/>
                <a:gd name="T111" fmla="*/ 4123 h 454"/>
                <a:gd name="T112" fmla="*/ 4441 w 399"/>
                <a:gd name="T113" fmla="*/ 4604 h 454"/>
                <a:gd name="T114" fmla="*/ 4362 w 399"/>
                <a:gd name="T115" fmla="*/ 5141 h 45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99" h="454">
                  <a:moveTo>
                    <a:pt x="358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19" y="0"/>
                    <a:pt x="0" y="18"/>
                    <a:pt x="0" y="41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3" y="65"/>
                    <a:pt x="23" y="65"/>
                    <a:pt x="23" y="65"/>
                  </a:cubicBezTo>
                  <a:cubicBezTo>
                    <a:pt x="40" y="65"/>
                    <a:pt x="55" y="80"/>
                    <a:pt x="55" y="97"/>
                  </a:cubicBezTo>
                  <a:cubicBezTo>
                    <a:pt x="55" y="115"/>
                    <a:pt x="40" y="129"/>
                    <a:pt x="23" y="130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23" y="152"/>
                    <a:pt x="23" y="152"/>
                    <a:pt x="23" y="152"/>
                  </a:cubicBezTo>
                  <a:cubicBezTo>
                    <a:pt x="40" y="152"/>
                    <a:pt x="55" y="166"/>
                    <a:pt x="55" y="184"/>
                  </a:cubicBezTo>
                  <a:cubicBezTo>
                    <a:pt x="55" y="202"/>
                    <a:pt x="40" y="216"/>
                    <a:pt x="23" y="216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23" y="238"/>
                    <a:pt x="23" y="238"/>
                    <a:pt x="23" y="238"/>
                  </a:cubicBezTo>
                  <a:cubicBezTo>
                    <a:pt x="40" y="238"/>
                    <a:pt x="55" y="253"/>
                    <a:pt x="55" y="270"/>
                  </a:cubicBezTo>
                  <a:cubicBezTo>
                    <a:pt x="55" y="288"/>
                    <a:pt x="40" y="302"/>
                    <a:pt x="23" y="302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0" y="325"/>
                    <a:pt x="0" y="325"/>
                    <a:pt x="0" y="325"/>
                  </a:cubicBezTo>
                  <a:cubicBezTo>
                    <a:pt x="23" y="325"/>
                    <a:pt x="23" y="325"/>
                    <a:pt x="23" y="325"/>
                  </a:cubicBezTo>
                  <a:cubicBezTo>
                    <a:pt x="40" y="325"/>
                    <a:pt x="55" y="339"/>
                    <a:pt x="55" y="357"/>
                  </a:cubicBezTo>
                  <a:cubicBezTo>
                    <a:pt x="55" y="375"/>
                    <a:pt x="40" y="389"/>
                    <a:pt x="23" y="389"/>
                  </a:cubicBezTo>
                  <a:cubicBezTo>
                    <a:pt x="0" y="389"/>
                    <a:pt x="0" y="389"/>
                    <a:pt x="0" y="389"/>
                  </a:cubicBezTo>
                  <a:cubicBezTo>
                    <a:pt x="0" y="413"/>
                    <a:pt x="0" y="413"/>
                    <a:pt x="0" y="413"/>
                  </a:cubicBezTo>
                  <a:cubicBezTo>
                    <a:pt x="0" y="436"/>
                    <a:pt x="19" y="454"/>
                    <a:pt x="41" y="454"/>
                  </a:cubicBezTo>
                  <a:cubicBezTo>
                    <a:pt x="358" y="454"/>
                    <a:pt x="358" y="454"/>
                    <a:pt x="358" y="454"/>
                  </a:cubicBezTo>
                  <a:cubicBezTo>
                    <a:pt x="381" y="454"/>
                    <a:pt x="399" y="436"/>
                    <a:pt x="399" y="413"/>
                  </a:cubicBezTo>
                  <a:cubicBezTo>
                    <a:pt x="399" y="41"/>
                    <a:pt x="399" y="41"/>
                    <a:pt x="399" y="41"/>
                  </a:cubicBezTo>
                  <a:cubicBezTo>
                    <a:pt x="399" y="18"/>
                    <a:pt x="381" y="0"/>
                    <a:pt x="358" y="0"/>
                  </a:cubicBezTo>
                  <a:close/>
                  <a:moveTo>
                    <a:pt x="147" y="58"/>
                  </a:moveTo>
                  <a:cubicBezTo>
                    <a:pt x="161" y="53"/>
                    <a:pt x="178" y="60"/>
                    <a:pt x="183" y="75"/>
                  </a:cubicBezTo>
                  <a:cubicBezTo>
                    <a:pt x="199" y="118"/>
                    <a:pt x="199" y="118"/>
                    <a:pt x="199" y="118"/>
                  </a:cubicBezTo>
                  <a:cubicBezTo>
                    <a:pt x="204" y="133"/>
                    <a:pt x="197" y="149"/>
                    <a:pt x="182" y="154"/>
                  </a:cubicBezTo>
                  <a:cubicBezTo>
                    <a:pt x="182" y="155"/>
                    <a:pt x="181" y="155"/>
                    <a:pt x="180" y="155"/>
                  </a:cubicBezTo>
                  <a:cubicBezTo>
                    <a:pt x="163" y="123"/>
                    <a:pt x="152" y="85"/>
                    <a:pt x="146" y="59"/>
                  </a:cubicBezTo>
                  <a:cubicBezTo>
                    <a:pt x="146" y="58"/>
                    <a:pt x="146" y="58"/>
                    <a:pt x="147" y="58"/>
                  </a:cubicBezTo>
                  <a:close/>
                  <a:moveTo>
                    <a:pt x="230" y="384"/>
                  </a:moveTo>
                  <a:cubicBezTo>
                    <a:pt x="182" y="357"/>
                    <a:pt x="142" y="280"/>
                    <a:pt x="138" y="274"/>
                  </a:cubicBezTo>
                  <a:cubicBezTo>
                    <a:pt x="135" y="267"/>
                    <a:pt x="92" y="192"/>
                    <a:pt x="95" y="137"/>
                  </a:cubicBezTo>
                  <a:cubicBezTo>
                    <a:pt x="97" y="93"/>
                    <a:pt x="123" y="72"/>
                    <a:pt x="136" y="63"/>
                  </a:cubicBezTo>
                  <a:cubicBezTo>
                    <a:pt x="142" y="89"/>
                    <a:pt x="153" y="124"/>
                    <a:pt x="169" y="156"/>
                  </a:cubicBezTo>
                  <a:cubicBezTo>
                    <a:pt x="168" y="156"/>
                    <a:pt x="168" y="156"/>
                    <a:pt x="167" y="156"/>
                  </a:cubicBezTo>
                  <a:cubicBezTo>
                    <a:pt x="139" y="172"/>
                    <a:pt x="178" y="240"/>
                    <a:pt x="183" y="248"/>
                  </a:cubicBezTo>
                  <a:cubicBezTo>
                    <a:pt x="183" y="248"/>
                    <a:pt x="183" y="248"/>
                    <a:pt x="183" y="248"/>
                  </a:cubicBezTo>
                  <a:cubicBezTo>
                    <a:pt x="183" y="248"/>
                    <a:pt x="184" y="249"/>
                    <a:pt x="184" y="249"/>
                  </a:cubicBezTo>
                  <a:cubicBezTo>
                    <a:pt x="184" y="249"/>
                    <a:pt x="184" y="249"/>
                    <a:pt x="184" y="249"/>
                  </a:cubicBezTo>
                  <a:cubicBezTo>
                    <a:pt x="184" y="249"/>
                    <a:pt x="184" y="249"/>
                    <a:pt x="184" y="249"/>
                  </a:cubicBezTo>
                  <a:cubicBezTo>
                    <a:pt x="188" y="258"/>
                    <a:pt x="224" y="328"/>
                    <a:pt x="253" y="313"/>
                  </a:cubicBezTo>
                  <a:cubicBezTo>
                    <a:pt x="253" y="312"/>
                    <a:pt x="254" y="312"/>
                    <a:pt x="254" y="312"/>
                  </a:cubicBezTo>
                  <a:cubicBezTo>
                    <a:pt x="272" y="343"/>
                    <a:pt x="296" y="370"/>
                    <a:pt x="314" y="389"/>
                  </a:cubicBezTo>
                  <a:cubicBezTo>
                    <a:pt x="300" y="396"/>
                    <a:pt x="268" y="406"/>
                    <a:pt x="230" y="384"/>
                  </a:cubicBezTo>
                  <a:close/>
                  <a:moveTo>
                    <a:pt x="324" y="383"/>
                  </a:moveTo>
                  <a:cubicBezTo>
                    <a:pt x="324" y="383"/>
                    <a:pt x="324" y="383"/>
                    <a:pt x="323" y="384"/>
                  </a:cubicBezTo>
                  <a:cubicBezTo>
                    <a:pt x="304" y="364"/>
                    <a:pt x="279" y="335"/>
                    <a:pt x="261" y="303"/>
                  </a:cubicBezTo>
                  <a:cubicBezTo>
                    <a:pt x="261" y="302"/>
                    <a:pt x="262" y="302"/>
                    <a:pt x="262" y="301"/>
                  </a:cubicBezTo>
                  <a:cubicBezTo>
                    <a:pt x="275" y="292"/>
                    <a:pt x="292" y="294"/>
                    <a:pt x="302" y="307"/>
                  </a:cubicBezTo>
                  <a:cubicBezTo>
                    <a:pt x="330" y="343"/>
                    <a:pt x="330" y="343"/>
                    <a:pt x="330" y="343"/>
                  </a:cubicBezTo>
                  <a:cubicBezTo>
                    <a:pt x="339" y="356"/>
                    <a:pt x="337" y="374"/>
                    <a:pt x="324" y="3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7" name="组合 1">
            <a:extLst>
              <a:ext uri="{FF2B5EF4-FFF2-40B4-BE49-F238E27FC236}">
                <a16:creationId xmlns:a16="http://schemas.microsoft.com/office/drawing/2014/main" id="{CCE90148-480F-4AE1-9C3D-77584136518A}"/>
              </a:ext>
            </a:extLst>
          </p:cNvPr>
          <p:cNvGrpSpPr>
            <a:grpSpLocks/>
          </p:cNvGrpSpPr>
          <p:nvPr/>
        </p:nvGrpSpPr>
        <p:grpSpPr bwMode="auto">
          <a:xfrm>
            <a:off x="1486621" y="4998969"/>
            <a:ext cx="531019" cy="541386"/>
            <a:chOff x="1444625" y="2115707"/>
            <a:chExt cx="1719263" cy="1752600"/>
          </a:xfrm>
          <a:solidFill>
            <a:schemeClr val="bg1"/>
          </a:solidFill>
        </p:grpSpPr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79B5E9C7-0686-406C-AF6E-99B787C3EF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32000" y="2549095"/>
              <a:ext cx="547688" cy="550862"/>
            </a:xfrm>
            <a:custGeom>
              <a:avLst/>
              <a:gdLst>
                <a:gd name="T0" fmla="*/ 2147483646 w 145"/>
                <a:gd name="T1" fmla="*/ 1281214459 h 146"/>
                <a:gd name="T2" fmla="*/ 2147483646 w 145"/>
                <a:gd name="T3" fmla="*/ 2147483646 h 146"/>
                <a:gd name="T4" fmla="*/ 2147483646 w 145"/>
                <a:gd name="T5" fmla="*/ 2147483646 h 146"/>
                <a:gd name="T6" fmla="*/ 2147483646 w 145"/>
                <a:gd name="T7" fmla="*/ 2147483646 h 146"/>
                <a:gd name="T8" fmla="*/ 2147483646 w 145"/>
                <a:gd name="T9" fmla="*/ 2147483646 h 146"/>
                <a:gd name="T10" fmla="*/ 2147483646 w 145"/>
                <a:gd name="T11" fmla="*/ 2147483646 h 146"/>
                <a:gd name="T12" fmla="*/ 2147483646 w 145"/>
                <a:gd name="T13" fmla="*/ 1010737444 h 146"/>
                <a:gd name="T14" fmla="*/ 2147483646 w 145"/>
                <a:gd name="T15" fmla="*/ 569429068 h 146"/>
                <a:gd name="T16" fmla="*/ 1226957098 w 145"/>
                <a:gd name="T17" fmla="*/ 1110386871 h 146"/>
                <a:gd name="T18" fmla="*/ 684813967 w 145"/>
                <a:gd name="T19" fmla="*/ 2147483646 h 146"/>
                <a:gd name="T20" fmla="*/ 1184154336 w 145"/>
                <a:gd name="T21" fmla="*/ 2147483646 h 146"/>
                <a:gd name="T22" fmla="*/ 2147483646 w 145"/>
                <a:gd name="T23" fmla="*/ 2147483646 h 146"/>
                <a:gd name="T24" fmla="*/ 2147483646 w 145"/>
                <a:gd name="T25" fmla="*/ 2147483646 h 146"/>
                <a:gd name="T26" fmla="*/ 2147483646 w 145"/>
                <a:gd name="T27" fmla="*/ 2147483646 h 146"/>
                <a:gd name="T28" fmla="*/ 2147483646 w 145"/>
                <a:gd name="T29" fmla="*/ 2147483646 h 146"/>
                <a:gd name="T30" fmla="*/ 713346623 w 145"/>
                <a:gd name="T31" fmla="*/ 2147483646 h 146"/>
                <a:gd name="T32" fmla="*/ 0 w 145"/>
                <a:gd name="T33" fmla="*/ 2147483646 h 146"/>
                <a:gd name="T34" fmla="*/ 741879279 w 145"/>
                <a:gd name="T35" fmla="*/ 711785392 h 146"/>
                <a:gd name="T36" fmla="*/ 2147483646 w 145"/>
                <a:gd name="T37" fmla="*/ 0 h 146"/>
                <a:gd name="T38" fmla="*/ 2147483646 w 145"/>
                <a:gd name="T39" fmla="*/ 640607230 h 146"/>
                <a:gd name="T40" fmla="*/ 2147483646 w 145"/>
                <a:gd name="T41" fmla="*/ 2135359948 h 146"/>
                <a:gd name="T42" fmla="*/ 2147483646 w 145"/>
                <a:gd name="T43" fmla="*/ 2147483646 h 146"/>
                <a:gd name="T44" fmla="*/ 2147483646 w 145"/>
                <a:gd name="T45" fmla="*/ 2147483646 h 146"/>
                <a:gd name="T46" fmla="*/ 2147483646 w 145"/>
                <a:gd name="T47" fmla="*/ 2147483646 h 146"/>
                <a:gd name="T48" fmla="*/ 2147483646 w 145"/>
                <a:gd name="T49" fmla="*/ 2147483646 h 146"/>
                <a:gd name="T50" fmla="*/ 1597896737 w 145"/>
                <a:gd name="T51" fmla="*/ 2147483646 h 146"/>
                <a:gd name="T52" fmla="*/ 1284022410 w 145"/>
                <a:gd name="T53" fmla="*/ 2147483646 h 146"/>
                <a:gd name="T54" fmla="*/ 1626429393 w 145"/>
                <a:gd name="T55" fmla="*/ 1622873409 h 146"/>
                <a:gd name="T56" fmla="*/ 2147483646 w 145"/>
                <a:gd name="T57" fmla="*/ 1252743195 h 146"/>
                <a:gd name="T58" fmla="*/ 2147483646 w 145"/>
                <a:gd name="T59" fmla="*/ 1452045821 h 146"/>
                <a:gd name="T60" fmla="*/ 2147483646 w 145"/>
                <a:gd name="T61" fmla="*/ 1281214459 h 146"/>
                <a:gd name="T62" fmla="*/ 2147483646 w 145"/>
                <a:gd name="T63" fmla="*/ 1281214459 h 146"/>
                <a:gd name="T64" fmla="*/ 2147483646 w 145"/>
                <a:gd name="T65" fmla="*/ 2147483646 h 146"/>
                <a:gd name="T66" fmla="*/ 2147483646 w 145"/>
                <a:gd name="T67" fmla="*/ 2147483646 h 146"/>
                <a:gd name="T68" fmla="*/ 2147483646 w 145"/>
                <a:gd name="T69" fmla="*/ 2147483646 h 146"/>
                <a:gd name="T70" fmla="*/ 2147483646 w 145"/>
                <a:gd name="T71" fmla="*/ 2035710521 h 146"/>
                <a:gd name="T72" fmla="*/ 2147483646 w 145"/>
                <a:gd name="T73" fmla="*/ 1893354197 h 146"/>
                <a:gd name="T74" fmla="*/ 2111503435 w 145"/>
                <a:gd name="T75" fmla="*/ 2092653050 h 146"/>
                <a:gd name="T76" fmla="*/ 1968836377 w 145"/>
                <a:gd name="T77" fmla="*/ 2147483646 h 146"/>
                <a:gd name="T78" fmla="*/ 2068704451 w 145"/>
                <a:gd name="T79" fmla="*/ 2147483646 h 146"/>
                <a:gd name="T80" fmla="*/ 2147483646 w 145"/>
                <a:gd name="T81" fmla="*/ 2147483646 h 14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45" h="146">
                  <a:moveTo>
                    <a:pt x="108" y="38"/>
                  </a:moveTo>
                  <a:cubicBezTo>
                    <a:pt x="102" y="84"/>
                    <a:pt x="102" y="84"/>
                    <a:pt x="102" y="84"/>
                  </a:cubicBezTo>
                  <a:cubicBezTo>
                    <a:pt x="102" y="87"/>
                    <a:pt x="102" y="89"/>
                    <a:pt x="102" y="92"/>
                  </a:cubicBezTo>
                  <a:cubicBezTo>
                    <a:pt x="102" y="94"/>
                    <a:pt x="103" y="96"/>
                    <a:pt x="106" y="96"/>
                  </a:cubicBezTo>
                  <a:cubicBezTo>
                    <a:pt x="110" y="96"/>
                    <a:pt x="115" y="93"/>
                    <a:pt x="120" y="87"/>
                  </a:cubicBezTo>
                  <a:cubicBezTo>
                    <a:pt x="124" y="81"/>
                    <a:pt x="126" y="73"/>
                    <a:pt x="126" y="64"/>
                  </a:cubicBezTo>
                  <a:cubicBezTo>
                    <a:pt x="126" y="50"/>
                    <a:pt x="121" y="39"/>
                    <a:pt x="112" y="30"/>
                  </a:cubicBezTo>
                  <a:cubicBezTo>
                    <a:pt x="102" y="21"/>
                    <a:pt x="90" y="17"/>
                    <a:pt x="75" y="17"/>
                  </a:cubicBezTo>
                  <a:cubicBezTo>
                    <a:pt x="60" y="17"/>
                    <a:pt x="47" y="22"/>
                    <a:pt x="36" y="33"/>
                  </a:cubicBezTo>
                  <a:cubicBezTo>
                    <a:pt x="26" y="44"/>
                    <a:pt x="20" y="57"/>
                    <a:pt x="20" y="73"/>
                  </a:cubicBezTo>
                  <a:cubicBezTo>
                    <a:pt x="20" y="88"/>
                    <a:pt x="25" y="101"/>
                    <a:pt x="35" y="112"/>
                  </a:cubicBezTo>
                  <a:cubicBezTo>
                    <a:pt x="45" y="123"/>
                    <a:pt x="59" y="129"/>
                    <a:pt x="77" y="129"/>
                  </a:cubicBezTo>
                  <a:cubicBezTo>
                    <a:pt x="91" y="129"/>
                    <a:pt x="106" y="125"/>
                    <a:pt x="121" y="117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11" y="142"/>
                    <a:pt x="94" y="146"/>
                    <a:pt x="77" y="146"/>
                  </a:cubicBezTo>
                  <a:cubicBezTo>
                    <a:pt x="54" y="146"/>
                    <a:pt x="35" y="139"/>
                    <a:pt x="21" y="125"/>
                  </a:cubicBezTo>
                  <a:cubicBezTo>
                    <a:pt x="7" y="110"/>
                    <a:pt x="0" y="93"/>
                    <a:pt x="0" y="73"/>
                  </a:cubicBezTo>
                  <a:cubicBezTo>
                    <a:pt x="0" y="53"/>
                    <a:pt x="7" y="35"/>
                    <a:pt x="22" y="21"/>
                  </a:cubicBezTo>
                  <a:cubicBezTo>
                    <a:pt x="37" y="7"/>
                    <a:pt x="54" y="0"/>
                    <a:pt x="75" y="0"/>
                  </a:cubicBezTo>
                  <a:cubicBezTo>
                    <a:pt x="95" y="0"/>
                    <a:pt x="112" y="6"/>
                    <a:pt x="125" y="19"/>
                  </a:cubicBezTo>
                  <a:cubicBezTo>
                    <a:pt x="138" y="31"/>
                    <a:pt x="145" y="46"/>
                    <a:pt x="145" y="63"/>
                  </a:cubicBezTo>
                  <a:cubicBezTo>
                    <a:pt x="145" y="77"/>
                    <a:pt x="141" y="89"/>
                    <a:pt x="133" y="98"/>
                  </a:cubicBezTo>
                  <a:cubicBezTo>
                    <a:pt x="125" y="108"/>
                    <a:pt x="115" y="113"/>
                    <a:pt x="104" y="113"/>
                  </a:cubicBezTo>
                  <a:cubicBezTo>
                    <a:pt x="96" y="113"/>
                    <a:pt x="90" y="110"/>
                    <a:pt x="86" y="104"/>
                  </a:cubicBezTo>
                  <a:cubicBezTo>
                    <a:pt x="81" y="110"/>
                    <a:pt x="75" y="113"/>
                    <a:pt x="68" y="113"/>
                  </a:cubicBezTo>
                  <a:cubicBezTo>
                    <a:pt x="60" y="113"/>
                    <a:pt x="53" y="110"/>
                    <a:pt x="47" y="103"/>
                  </a:cubicBezTo>
                  <a:cubicBezTo>
                    <a:pt x="41" y="96"/>
                    <a:pt x="38" y="87"/>
                    <a:pt x="38" y="76"/>
                  </a:cubicBezTo>
                  <a:cubicBezTo>
                    <a:pt x="38" y="64"/>
                    <a:pt x="41" y="55"/>
                    <a:pt x="48" y="48"/>
                  </a:cubicBezTo>
                  <a:cubicBezTo>
                    <a:pt x="54" y="40"/>
                    <a:pt x="62" y="37"/>
                    <a:pt x="71" y="37"/>
                  </a:cubicBezTo>
                  <a:cubicBezTo>
                    <a:pt x="77" y="37"/>
                    <a:pt x="83" y="39"/>
                    <a:pt x="87" y="43"/>
                  </a:cubicBezTo>
                  <a:cubicBezTo>
                    <a:pt x="89" y="38"/>
                    <a:pt x="89" y="38"/>
                    <a:pt x="89" y="38"/>
                  </a:cubicBezTo>
                  <a:lnTo>
                    <a:pt x="108" y="38"/>
                  </a:lnTo>
                  <a:close/>
                  <a:moveTo>
                    <a:pt x="69" y="94"/>
                  </a:moveTo>
                  <a:cubicBezTo>
                    <a:pt x="74" y="94"/>
                    <a:pt x="78" y="92"/>
                    <a:pt x="81" y="87"/>
                  </a:cubicBezTo>
                  <a:cubicBezTo>
                    <a:pt x="84" y="83"/>
                    <a:pt x="86" y="77"/>
                    <a:pt x="86" y="72"/>
                  </a:cubicBezTo>
                  <a:cubicBezTo>
                    <a:pt x="86" y="67"/>
                    <a:pt x="85" y="63"/>
                    <a:pt x="82" y="60"/>
                  </a:cubicBezTo>
                  <a:cubicBezTo>
                    <a:pt x="79" y="57"/>
                    <a:pt x="76" y="56"/>
                    <a:pt x="73" y="56"/>
                  </a:cubicBezTo>
                  <a:cubicBezTo>
                    <a:pt x="68" y="56"/>
                    <a:pt x="65" y="58"/>
                    <a:pt x="62" y="62"/>
                  </a:cubicBezTo>
                  <a:cubicBezTo>
                    <a:pt x="60" y="65"/>
                    <a:pt x="58" y="70"/>
                    <a:pt x="58" y="77"/>
                  </a:cubicBezTo>
                  <a:cubicBezTo>
                    <a:pt x="58" y="82"/>
                    <a:pt x="59" y="86"/>
                    <a:pt x="61" y="89"/>
                  </a:cubicBezTo>
                  <a:cubicBezTo>
                    <a:pt x="63" y="92"/>
                    <a:pt x="66" y="94"/>
                    <a:pt x="69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BAC4EB49-3C27-4C90-87BE-5A280A94D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7013" y="2680857"/>
              <a:ext cx="98425" cy="142875"/>
            </a:xfrm>
            <a:custGeom>
              <a:avLst/>
              <a:gdLst>
                <a:gd name="T0" fmla="*/ 0 w 26"/>
                <a:gd name="T1" fmla="*/ 664421388 h 38"/>
                <a:gd name="T2" fmla="*/ 888497617 w 26"/>
                <a:gd name="T3" fmla="*/ 1272294355 h 38"/>
                <a:gd name="T4" fmla="*/ 888497617 w 26"/>
                <a:gd name="T5" fmla="*/ 0 h 38"/>
                <a:gd name="T6" fmla="*/ 0 w 26"/>
                <a:gd name="T7" fmla="*/ 664421388 h 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" h="38">
                  <a:moveTo>
                    <a:pt x="0" y="20"/>
                  </a:moveTo>
                  <a:cubicBezTo>
                    <a:pt x="6" y="29"/>
                    <a:pt x="15" y="36"/>
                    <a:pt x="26" y="38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6E46AA7-EBAF-4B94-8D01-85BB988044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8363" y="2115707"/>
              <a:ext cx="334963" cy="115887"/>
            </a:xfrm>
            <a:custGeom>
              <a:avLst/>
              <a:gdLst>
                <a:gd name="T0" fmla="*/ 2011415179 w 89"/>
                <a:gd name="T1" fmla="*/ 223598359 h 31"/>
                <a:gd name="T2" fmla="*/ 977376870 w 89"/>
                <a:gd name="T3" fmla="*/ 223598359 h 31"/>
                <a:gd name="T4" fmla="*/ 0 w 89"/>
                <a:gd name="T5" fmla="*/ 1020160738 h 31"/>
                <a:gd name="T6" fmla="*/ 2147483646 w 89"/>
                <a:gd name="T7" fmla="*/ 1020160738 h 31"/>
                <a:gd name="T8" fmla="*/ 2011415179 w 89"/>
                <a:gd name="T9" fmla="*/ 223598359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9" h="31">
                  <a:moveTo>
                    <a:pt x="60" y="7"/>
                  </a:moveTo>
                  <a:cubicBezTo>
                    <a:pt x="52" y="0"/>
                    <a:pt x="37" y="0"/>
                    <a:pt x="29" y="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89" y="31"/>
                    <a:pt x="89" y="31"/>
                    <a:pt x="89" y="31"/>
                  </a:cubicBezTo>
                  <a:lnTo>
                    <a:pt x="6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F1690C05-5FC4-490D-80E9-2E8748A7E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7838" y="2680857"/>
              <a:ext cx="96838" cy="142875"/>
            </a:xfrm>
            <a:custGeom>
              <a:avLst/>
              <a:gdLst>
                <a:gd name="T0" fmla="*/ 846203965 w 26"/>
                <a:gd name="T1" fmla="*/ 664421388 h 38"/>
                <a:gd name="T2" fmla="*/ 0 w 26"/>
                <a:gd name="T3" fmla="*/ 0 h 38"/>
                <a:gd name="T4" fmla="*/ 0 w 26"/>
                <a:gd name="T5" fmla="*/ 1272294355 h 38"/>
                <a:gd name="T6" fmla="*/ 846203965 w 26"/>
                <a:gd name="T7" fmla="*/ 664421388 h 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" h="38">
                  <a:moveTo>
                    <a:pt x="26" y="2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1" y="36"/>
                    <a:pt x="20" y="29"/>
                    <a:pt x="26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415822CB-EF68-4B0C-9753-A8AEE505F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5438" y="2231595"/>
              <a:ext cx="1422400" cy="1176337"/>
            </a:xfrm>
            <a:custGeom>
              <a:avLst/>
              <a:gdLst>
                <a:gd name="T0" fmla="*/ 711754623 w 377"/>
                <a:gd name="T1" fmla="*/ 2147483646 h 312"/>
                <a:gd name="T2" fmla="*/ 711754623 w 377"/>
                <a:gd name="T3" fmla="*/ 1691614079 h 312"/>
                <a:gd name="T4" fmla="*/ 1010692545 w 377"/>
                <a:gd name="T5" fmla="*/ 1009282065 h 312"/>
                <a:gd name="T6" fmla="*/ 1765153125 w 377"/>
                <a:gd name="T7" fmla="*/ 710763929 h 312"/>
                <a:gd name="T8" fmla="*/ 2147483646 w 377"/>
                <a:gd name="T9" fmla="*/ 710763929 h 312"/>
                <a:gd name="T10" fmla="*/ 2147483646 w 377"/>
                <a:gd name="T11" fmla="*/ 1009282065 h 312"/>
                <a:gd name="T12" fmla="*/ 2147483646 w 377"/>
                <a:gd name="T13" fmla="*/ 1691614079 h 312"/>
                <a:gd name="T14" fmla="*/ 2147483646 w 377"/>
                <a:gd name="T15" fmla="*/ 2147483646 h 312"/>
                <a:gd name="T16" fmla="*/ 2147483646 w 377"/>
                <a:gd name="T17" fmla="*/ 2147483646 h 312"/>
                <a:gd name="T18" fmla="*/ 2147483646 w 377"/>
                <a:gd name="T19" fmla="*/ 1691614079 h 312"/>
                <a:gd name="T20" fmla="*/ 2147483646 w 377"/>
                <a:gd name="T21" fmla="*/ 0 h 312"/>
                <a:gd name="T22" fmla="*/ 1765153125 w 377"/>
                <a:gd name="T23" fmla="*/ 0 h 312"/>
                <a:gd name="T24" fmla="*/ 0 w 377"/>
                <a:gd name="T25" fmla="*/ 1691614079 h 312"/>
                <a:gd name="T26" fmla="*/ 0 w 377"/>
                <a:gd name="T27" fmla="*/ 2147483646 h 312"/>
                <a:gd name="T28" fmla="*/ 711754623 w 377"/>
                <a:gd name="T29" fmla="*/ 2147483646 h 3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77" h="312">
                  <a:moveTo>
                    <a:pt x="21" y="312"/>
                  </a:moveTo>
                  <a:cubicBezTo>
                    <a:pt x="21" y="50"/>
                    <a:pt x="21" y="50"/>
                    <a:pt x="21" y="50"/>
                  </a:cubicBezTo>
                  <a:cubicBezTo>
                    <a:pt x="21" y="42"/>
                    <a:pt x="24" y="35"/>
                    <a:pt x="30" y="30"/>
                  </a:cubicBezTo>
                  <a:cubicBezTo>
                    <a:pt x="35" y="24"/>
                    <a:pt x="43" y="21"/>
                    <a:pt x="52" y="21"/>
                  </a:cubicBezTo>
                  <a:cubicBezTo>
                    <a:pt x="325" y="21"/>
                    <a:pt x="325" y="21"/>
                    <a:pt x="325" y="21"/>
                  </a:cubicBezTo>
                  <a:cubicBezTo>
                    <a:pt x="334" y="21"/>
                    <a:pt x="342" y="24"/>
                    <a:pt x="347" y="30"/>
                  </a:cubicBezTo>
                  <a:cubicBezTo>
                    <a:pt x="353" y="35"/>
                    <a:pt x="356" y="42"/>
                    <a:pt x="356" y="50"/>
                  </a:cubicBezTo>
                  <a:cubicBezTo>
                    <a:pt x="356" y="312"/>
                    <a:pt x="356" y="312"/>
                    <a:pt x="356" y="312"/>
                  </a:cubicBezTo>
                  <a:cubicBezTo>
                    <a:pt x="377" y="312"/>
                    <a:pt x="377" y="312"/>
                    <a:pt x="377" y="312"/>
                  </a:cubicBezTo>
                  <a:cubicBezTo>
                    <a:pt x="377" y="50"/>
                    <a:pt x="377" y="50"/>
                    <a:pt x="377" y="50"/>
                  </a:cubicBezTo>
                  <a:cubicBezTo>
                    <a:pt x="377" y="22"/>
                    <a:pt x="353" y="0"/>
                    <a:pt x="325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24" y="0"/>
                    <a:pt x="0" y="22"/>
                    <a:pt x="0" y="50"/>
                  </a:cubicBezTo>
                  <a:cubicBezTo>
                    <a:pt x="0" y="312"/>
                    <a:pt x="0" y="312"/>
                    <a:pt x="0" y="312"/>
                  </a:cubicBezTo>
                  <a:lnTo>
                    <a:pt x="21" y="3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9B0A6378-4A3B-4BD5-B818-422F5B238B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44625" y="2809445"/>
              <a:ext cx="1719263" cy="1058862"/>
            </a:xfrm>
            <a:custGeom>
              <a:avLst/>
              <a:gdLst>
                <a:gd name="T0" fmla="*/ 2147483646 w 456"/>
                <a:gd name="T1" fmla="*/ 0 h 281"/>
                <a:gd name="T2" fmla="*/ 2147483646 w 456"/>
                <a:gd name="T3" fmla="*/ 2147483646 h 281"/>
                <a:gd name="T4" fmla="*/ 2147483646 w 456"/>
                <a:gd name="T5" fmla="*/ 2147483646 h 281"/>
                <a:gd name="T6" fmla="*/ 241658250 w 456"/>
                <a:gd name="T7" fmla="*/ 0 h 281"/>
                <a:gd name="T8" fmla="*/ 0 w 456"/>
                <a:gd name="T9" fmla="*/ 738362183 h 281"/>
                <a:gd name="T10" fmla="*/ 0 w 456"/>
                <a:gd name="T11" fmla="*/ 2147483646 h 281"/>
                <a:gd name="T12" fmla="*/ 1449957040 w 456"/>
                <a:gd name="T13" fmla="*/ 2147483646 h 281"/>
                <a:gd name="T14" fmla="*/ 2147483646 w 456"/>
                <a:gd name="T15" fmla="*/ 2147483646 h 281"/>
                <a:gd name="T16" fmla="*/ 2147483646 w 456"/>
                <a:gd name="T17" fmla="*/ 2147483646 h 281"/>
                <a:gd name="T18" fmla="*/ 2147483646 w 456"/>
                <a:gd name="T19" fmla="*/ 738362183 h 281"/>
                <a:gd name="T20" fmla="*/ 2147483646 w 456"/>
                <a:gd name="T21" fmla="*/ 0 h 281"/>
                <a:gd name="T22" fmla="*/ 2147483646 w 456"/>
                <a:gd name="T23" fmla="*/ 2147483646 h 281"/>
                <a:gd name="T24" fmla="*/ 1521034992 w 456"/>
                <a:gd name="T25" fmla="*/ 2147483646 h 281"/>
                <a:gd name="T26" fmla="*/ 1108788904 w 456"/>
                <a:gd name="T27" fmla="*/ 2147483646 h 281"/>
                <a:gd name="T28" fmla="*/ 1222512873 w 456"/>
                <a:gd name="T29" fmla="*/ 2147483646 h 281"/>
                <a:gd name="T30" fmla="*/ 2147483646 w 456"/>
                <a:gd name="T31" fmla="*/ 2147483646 h 281"/>
                <a:gd name="T32" fmla="*/ 2147483646 w 456"/>
                <a:gd name="T33" fmla="*/ 2147483646 h 281"/>
                <a:gd name="T34" fmla="*/ 2147483646 w 456"/>
                <a:gd name="T35" fmla="*/ 2147483646 h 281"/>
                <a:gd name="T36" fmla="*/ 2147483646 w 456"/>
                <a:gd name="T37" fmla="*/ 2147483646 h 281"/>
                <a:gd name="T38" fmla="*/ 2147483646 w 456"/>
                <a:gd name="T39" fmla="*/ 2147483646 h 281"/>
                <a:gd name="T40" fmla="*/ 2147483646 w 456"/>
                <a:gd name="T41" fmla="*/ 2147483646 h 281"/>
                <a:gd name="T42" fmla="*/ 2147483646 w 456"/>
                <a:gd name="T43" fmla="*/ 2147483646 h 281"/>
                <a:gd name="T44" fmla="*/ 2147483646 w 456"/>
                <a:gd name="T45" fmla="*/ 2147483646 h 281"/>
                <a:gd name="T46" fmla="*/ 2147483646 w 456"/>
                <a:gd name="T47" fmla="*/ 2147483646 h 281"/>
                <a:gd name="T48" fmla="*/ 2147483646 w 456"/>
                <a:gd name="T49" fmla="*/ 2147483646 h 2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56" h="281">
                  <a:moveTo>
                    <a:pt x="450" y="0"/>
                  </a:moveTo>
                  <a:cubicBezTo>
                    <a:pt x="245" y="169"/>
                    <a:pt x="245" y="169"/>
                    <a:pt x="245" y="169"/>
                  </a:cubicBezTo>
                  <a:cubicBezTo>
                    <a:pt x="236" y="176"/>
                    <a:pt x="221" y="176"/>
                    <a:pt x="212" y="169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7"/>
                    <a:pt x="0" y="14"/>
                    <a:pt x="0" y="22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0" y="262"/>
                    <a:pt x="19" y="281"/>
                    <a:pt x="43" y="281"/>
                  </a:cubicBezTo>
                  <a:cubicBezTo>
                    <a:pt x="414" y="281"/>
                    <a:pt x="414" y="281"/>
                    <a:pt x="414" y="281"/>
                  </a:cubicBezTo>
                  <a:cubicBezTo>
                    <a:pt x="437" y="281"/>
                    <a:pt x="456" y="262"/>
                    <a:pt x="456" y="239"/>
                  </a:cubicBezTo>
                  <a:cubicBezTo>
                    <a:pt x="456" y="22"/>
                    <a:pt x="456" y="22"/>
                    <a:pt x="456" y="22"/>
                  </a:cubicBezTo>
                  <a:cubicBezTo>
                    <a:pt x="456" y="14"/>
                    <a:pt x="454" y="7"/>
                    <a:pt x="450" y="0"/>
                  </a:cubicBezTo>
                  <a:close/>
                  <a:moveTo>
                    <a:pt x="151" y="182"/>
                  </a:moveTo>
                  <a:cubicBezTo>
                    <a:pt x="45" y="248"/>
                    <a:pt x="45" y="248"/>
                    <a:pt x="45" y="248"/>
                  </a:cubicBezTo>
                  <a:cubicBezTo>
                    <a:pt x="41" y="250"/>
                    <a:pt x="35" y="249"/>
                    <a:pt x="33" y="245"/>
                  </a:cubicBezTo>
                  <a:cubicBezTo>
                    <a:pt x="30" y="241"/>
                    <a:pt x="31" y="235"/>
                    <a:pt x="36" y="233"/>
                  </a:cubicBezTo>
                  <a:cubicBezTo>
                    <a:pt x="142" y="167"/>
                    <a:pt x="142" y="167"/>
                    <a:pt x="142" y="167"/>
                  </a:cubicBezTo>
                  <a:cubicBezTo>
                    <a:pt x="146" y="165"/>
                    <a:pt x="151" y="166"/>
                    <a:pt x="154" y="170"/>
                  </a:cubicBezTo>
                  <a:cubicBezTo>
                    <a:pt x="156" y="174"/>
                    <a:pt x="155" y="180"/>
                    <a:pt x="151" y="182"/>
                  </a:cubicBezTo>
                  <a:close/>
                  <a:moveTo>
                    <a:pt x="424" y="245"/>
                  </a:moveTo>
                  <a:cubicBezTo>
                    <a:pt x="422" y="249"/>
                    <a:pt x="416" y="250"/>
                    <a:pt x="412" y="248"/>
                  </a:cubicBezTo>
                  <a:cubicBezTo>
                    <a:pt x="306" y="182"/>
                    <a:pt x="306" y="182"/>
                    <a:pt x="306" y="182"/>
                  </a:cubicBezTo>
                  <a:cubicBezTo>
                    <a:pt x="302" y="180"/>
                    <a:pt x="301" y="174"/>
                    <a:pt x="303" y="170"/>
                  </a:cubicBezTo>
                  <a:cubicBezTo>
                    <a:pt x="306" y="166"/>
                    <a:pt x="311" y="165"/>
                    <a:pt x="315" y="167"/>
                  </a:cubicBezTo>
                  <a:cubicBezTo>
                    <a:pt x="421" y="233"/>
                    <a:pt x="421" y="233"/>
                    <a:pt x="421" y="233"/>
                  </a:cubicBezTo>
                  <a:cubicBezTo>
                    <a:pt x="426" y="235"/>
                    <a:pt x="427" y="241"/>
                    <a:pt x="424" y="2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EC1A1E08-C411-4EFC-8BCC-17F87A6A821F}"/>
              </a:ext>
            </a:extLst>
          </p:cNvPr>
          <p:cNvSpPr/>
          <p:nvPr/>
        </p:nvSpPr>
        <p:spPr>
          <a:xfrm>
            <a:off x="3140" y="-11554"/>
            <a:ext cx="12192001" cy="854834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93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>
            <a:extLst>
              <a:ext uri="{FF2B5EF4-FFF2-40B4-BE49-F238E27FC236}">
                <a16:creationId xmlns:a16="http://schemas.microsoft.com/office/drawing/2014/main" id="{5F5F069B-5838-411A-881D-0E94246F640F}"/>
              </a:ext>
            </a:extLst>
          </p:cNvPr>
          <p:cNvSpPr/>
          <p:nvPr/>
        </p:nvSpPr>
        <p:spPr>
          <a:xfrm>
            <a:off x="3140" y="-11554"/>
            <a:ext cx="12192001" cy="854834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EF24D95-1380-47E6-A850-DA3435825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" y="100965"/>
            <a:ext cx="6073404" cy="742315"/>
          </a:xfrm>
        </p:spPr>
        <p:txBody>
          <a:bodyPr>
            <a:normAutofit/>
          </a:bodyPr>
          <a:lstStyle/>
          <a:p>
            <a:r>
              <a:rPr lang="de-DE" altLang="zh-CN" sz="36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5G NR </a:t>
            </a:r>
            <a:r>
              <a:rPr lang="de-DE" altLang="zh-CN" sz="16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(</a:t>
            </a:r>
            <a:r>
              <a:rPr lang="de-DE" altLang="zh-CN" sz="1600" b="1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new</a:t>
            </a:r>
            <a:r>
              <a:rPr lang="de-DE" altLang="zh-CN" sz="16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Radio)</a:t>
            </a:r>
          </a:p>
        </p:txBody>
      </p:sp>
      <p:sp>
        <p:nvSpPr>
          <p:cNvPr id="31" name="内容占位符 2">
            <a:extLst>
              <a:ext uri="{FF2B5EF4-FFF2-40B4-BE49-F238E27FC236}">
                <a16:creationId xmlns:a16="http://schemas.microsoft.com/office/drawing/2014/main" id="{444E804B-EC63-4058-8168-BDDCF7E29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644" y="1316445"/>
            <a:ext cx="11190795" cy="503265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de-DE" altLang="zh-CN" dirty="0"/>
              <a:t>LTE (4G) </a:t>
            </a:r>
            <a:r>
              <a:rPr lang="de-DE" altLang="zh-CN" sz="1600" dirty="0" err="1"/>
              <a:t>the</a:t>
            </a:r>
            <a:r>
              <a:rPr lang="de-DE" altLang="zh-CN" sz="1600" dirty="0"/>
              <a:t> </a:t>
            </a:r>
            <a:r>
              <a:rPr lang="de-DE" altLang="zh-CN" sz="1600" dirty="0" err="1"/>
              <a:t>cell</a:t>
            </a:r>
            <a:r>
              <a:rPr lang="de-DE" altLang="zh-CN" sz="1600" dirty="0"/>
              <a:t> </a:t>
            </a:r>
            <a:r>
              <a:rPr lang="de-DE" altLang="zh-CN" sz="1600" dirty="0" err="1"/>
              <a:t>is</a:t>
            </a:r>
            <a:r>
              <a:rPr lang="de-DE" altLang="zh-CN" sz="1600" dirty="0"/>
              <a:t> not </a:t>
            </a:r>
            <a:r>
              <a:rPr lang="de-DE" altLang="zh-CN" sz="1600" dirty="0" err="1"/>
              <a:t>segmented</a:t>
            </a:r>
            <a:r>
              <a:rPr lang="de-DE" altLang="zh-CN" sz="1600" dirty="0"/>
              <a:t> 2, 3, 4, 8 MIMO Dataspeed 100 MHB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de-DE" altLang="zh-CN" dirty="0"/>
              <a:t>5G NR </a:t>
            </a:r>
            <a:r>
              <a:rPr lang="de-DE" altLang="zh-CN" sz="1600" dirty="0" err="1"/>
              <a:t>the</a:t>
            </a:r>
            <a:r>
              <a:rPr lang="de-DE" altLang="zh-CN" sz="1600" dirty="0"/>
              <a:t> </a:t>
            </a:r>
            <a:r>
              <a:rPr lang="de-DE" altLang="zh-CN" sz="1600" dirty="0" err="1"/>
              <a:t>cell</a:t>
            </a:r>
            <a:r>
              <a:rPr lang="de-DE" altLang="zh-CN" sz="1600" dirty="0"/>
              <a:t> </a:t>
            </a:r>
            <a:r>
              <a:rPr lang="de-DE" altLang="zh-CN" sz="1600" dirty="0" err="1"/>
              <a:t>is</a:t>
            </a:r>
            <a:r>
              <a:rPr lang="de-DE" altLang="zh-CN" sz="1600" dirty="0"/>
              <a:t> </a:t>
            </a:r>
            <a:r>
              <a:rPr lang="de-DE" altLang="zh-CN" sz="1600" dirty="0" err="1"/>
              <a:t>segmented</a:t>
            </a:r>
            <a:r>
              <a:rPr lang="de-DE" altLang="zh-CN" sz="1600" dirty="0"/>
              <a:t> in 8 </a:t>
            </a:r>
            <a:r>
              <a:rPr lang="de-DE" altLang="zh-CN" sz="1600" dirty="0" err="1"/>
              <a:t>beams</a:t>
            </a:r>
            <a:r>
              <a:rPr lang="de-DE" altLang="zh-CN" sz="1600" dirty="0"/>
              <a:t> </a:t>
            </a:r>
            <a:r>
              <a:rPr lang="de-DE" altLang="zh-CN" sz="1600" dirty="0" err="1"/>
              <a:t>Cell</a:t>
            </a:r>
            <a:r>
              <a:rPr lang="de-DE" altLang="zh-CN" sz="1600" dirty="0"/>
              <a:t> ID </a:t>
            </a:r>
            <a:r>
              <a:rPr lang="de-DE" altLang="zh-CN" sz="1600" dirty="0" err="1"/>
              <a:t>and</a:t>
            </a:r>
            <a:r>
              <a:rPr lang="de-DE" altLang="zh-CN" sz="1600" dirty="0"/>
              <a:t> Beam ID Massive 64 – 1024 MIMO 1 GB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de-DE" altLang="zh-CN" sz="2400" dirty="0"/>
              <a:t>5G NR </a:t>
            </a:r>
            <a:r>
              <a:rPr lang="de-DE" altLang="zh-CN" sz="2400" dirty="0" err="1"/>
              <a:t>approach</a:t>
            </a:r>
            <a:r>
              <a:rPr lang="de-DE" altLang="zh-CN" sz="2400" dirty="0"/>
              <a:t> SA pure 5G Solution  </a:t>
            </a:r>
            <a:r>
              <a:rPr lang="de-DE" altLang="zh-CN" sz="2400" dirty="0" err="1"/>
              <a:t>or</a:t>
            </a:r>
            <a:r>
              <a:rPr lang="de-DE" altLang="zh-CN" sz="2400" dirty="0"/>
              <a:t> NSA 5G </a:t>
            </a:r>
            <a:r>
              <a:rPr lang="de-DE" altLang="zh-CN" sz="2400" dirty="0" err="1"/>
              <a:t>ontop</a:t>
            </a:r>
            <a:r>
              <a:rPr lang="de-DE" altLang="zh-CN" sz="2400" dirty="0"/>
              <a:t> </a:t>
            </a:r>
            <a:r>
              <a:rPr lang="de-DE" altLang="zh-CN" sz="2400" dirty="0" err="1"/>
              <a:t>of</a:t>
            </a:r>
            <a:r>
              <a:rPr lang="de-DE" altLang="zh-CN" sz="2400" dirty="0"/>
              <a:t> 4G LTE (</a:t>
            </a:r>
            <a:r>
              <a:rPr lang="de-DE" altLang="zh-CN" sz="2400" dirty="0" err="1"/>
              <a:t>common</a:t>
            </a:r>
            <a:r>
              <a:rPr lang="de-DE" altLang="zh-CN" sz="2400" dirty="0"/>
              <a:t> </a:t>
            </a:r>
            <a:r>
              <a:rPr lang="de-DE" altLang="zh-CN" sz="2400" dirty="0" err="1"/>
              <a:t>solution</a:t>
            </a:r>
            <a:r>
              <a:rPr lang="de-DE" altLang="zh-CN" sz="2400" dirty="0"/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de-DE" altLang="zh-CN" sz="2400" dirty="0"/>
              <a:t>NSA </a:t>
            </a:r>
            <a:r>
              <a:rPr lang="de-DE" altLang="zh-CN" sz="2400" dirty="0" err="1"/>
              <a:t>for</a:t>
            </a:r>
            <a:r>
              <a:rPr lang="de-DE" altLang="zh-CN" sz="2400" dirty="0"/>
              <a:t> high Data </a:t>
            </a:r>
            <a:r>
              <a:rPr lang="de-DE" altLang="zh-CN" sz="2400" dirty="0" err="1"/>
              <a:t>and</a:t>
            </a:r>
            <a:r>
              <a:rPr lang="de-DE" altLang="zh-CN" sz="2400" dirty="0"/>
              <a:t> IOT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de-DE" altLang="zh-CN" sz="2400" dirty="0"/>
              <a:t>SA </a:t>
            </a:r>
            <a:r>
              <a:rPr lang="de-DE" altLang="zh-CN" sz="2400" dirty="0" err="1"/>
              <a:t>low</a:t>
            </a:r>
            <a:r>
              <a:rPr lang="de-DE" altLang="zh-CN" sz="2400" dirty="0"/>
              <a:t> </a:t>
            </a:r>
            <a:r>
              <a:rPr lang="de-DE" altLang="zh-CN" sz="2400" dirty="0" err="1"/>
              <a:t>latency</a:t>
            </a:r>
            <a:r>
              <a:rPr lang="de-DE" altLang="zh-CN" sz="2400" dirty="0"/>
              <a:t> + high Data </a:t>
            </a:r>
            <a:r>
              <a:rPr lang="de-DE" altLang="zh-CN" sz="2400" dirty="0" err="1"/>
              <a:t>and</a:t>
            </a:r>
            <a:r>
              <a:rPr lang="de-DE" altLang="zh-CN" sz="2400" dirty="0"/>
              <a:t> IOT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de-DE" altLang="zh-CN" sz="2400" dirty="0" err="1"/>
              <a:t>No</a:t>
            </a:r>
            <a:r>
              <a:rPr lang="de-DE" altLang="zh-CN" sz="2400" dirty="0"/>
              <a:t> RF </a:t>
            </a:r>
            <a:r>
              <a:rPr lang="de-DE" altLang="zh-CN" sz="2400" dirty="0" err="1"/>
              <a:t>connection</a:t>
            </a:r>
            <a:r>
              <a:rPr lang="de-DE" altLang="zh-CN" sz="2400" dirty="0"/>
              <a:t> at </a:t>
            </a:r>
            <a:r>
              <a:rPr lang="de-DE" altLang="zh-CN" sz="2400" dirty="0" err="1"/>
              <a:t>the</a:t>
            </a:r>
            <a:r>
              <a:rPr lang="de-DE" altLang="zh-CN" sz="2400" dirty="0"/>
              <a:t> </a:t>
            </a:r>
            <a:r>
              <a:rPr lang="de-DE" altLang="zh-CN" sz="2400" dirty="0" err="1"/>
              <a:t>antenna</a:t>
            </a:r>
            <a:endParaRPr lang="de-DE" altLang="zh-CN" sz="24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de-DE" altLang="zh-CN" sz="2400" dirty="0"/>
              <a:t>All </a:t>
            </a:r>
            <a:r>
              <a:rPr lang="de-DE" altLang="zh-CN" sz="2400" dirty="0" err="1"/>
              <a:t>measuremets</a:t>
            </a:r>
            <a:r>
              <a:rPr lang="de-DE" altLang="zh-CN" sz="2400" dirty="0"/>
              <a:t> at </a:t>
            </a:r>
            <a:r>
              <a:rPr lang="de-DE" altLang="zh-CN" sz="2400" dirty="0" err="1"/>
              <a:t>the</a:t>
            </a:r>
            <a:r>
              <a:rPr lang="de-DE" altLang="zh-CN" sz="2400" dirty="0"/>
              <a:t> Air </a:t>
            </a:r>
            <a:r>
              <a:rPr lang="de-DE" altLang="zh-CN" sz="2400" dirty="0" err="1"/>
              <a:t>interface</a:t>
            </a:r>
            <a:endParaRPr lang="de-DE" altLang="zh-CN" sz="24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AFA9794-9ECD-8E45-BCC0-A7795C401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084" y="3181545"/>
            <a:ext cx="4640682" cy="348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63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>
            <a:extLst>
              <a:ext uri="{FF2B5EF4-FFF2-40B4-BE49-F238E27FC236}">
                <a16:creationId xmlns:a16="http://schemas.microsoft.com/office/drawing/2014/main" id="{5F5F069B-5838-411A-881D-0E94246F640F}"/>
              </a:ext>
            </a:extLst>
          </p:cNvPr>
          <p:cNvSpPr/>
          <p:nvPr/>
        </p:nvSpPr>
        <p:spPr>
          <a:xfrm>
            <a:off x="3140" y="-11554"/>
            <a:ext cx="12192001" cy="854834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EF24D95-1380-47E6-A850-DA3435825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" y="100965"/>
            <a:ext cx="6073404" cy="742315"/>
          </a:xfrm>
        </p:spPr>
        <p:txBody>
          <a:bodyPr>
            <a:normAutofit fontScale="90000"/>
          </a:bodyPr>
          <a:lstStyle/>
          <a:p>
            <a:r>
              <a:rPr lang="de-DE" altLang="zh-CN" sz="36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1. E8900A  Produkt Features </a:t>
            </a:r>
          </a:p>
        </p:txBody>
      </p:sp>
      <p:sp>
        <p:nvSpPr>
          <p:cNvPr id="31" name="内容占位符 2">
            <a:extLst>
              <a:ext uri="{FF2B5EF4-FFF2-40B4-BE49-F238E27FC236}">
                <a16:creationId xmlns:a16="http://schemas.microsoft.com/office/drawing/2014/main" id="{444E804B-EC63-4058-8168-BDDCF7E29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2194" y="1327203"/>
            <a:ext cx="6624000" cy="5032651"/>
          </a:xfrm>
        </p:spPr>
        <p:txBody>
          <a:bodyPr>
            <a:normAutofit fontScale="32500" lnSpcReduction="20000"/>
          </a:bodyPr>
          <a:lstStyle/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endParaRPr lang="de-DE" altLang="zh-CN" b="1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de-DE" altLang="zh-CN" sz="72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Frequency</a:t>
            </a:r>
            <a:r>
              <a:rPr lang="de-DE" altLang="zh-CN" sz="72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Range 9kHz bis 9GHz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de-DE" altLang="zh-CN" sz="72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30GHz/s </a:t>
            </a:r>
            <a:r>
              <a:rPr lang="de-DE" altLang="zh-CN" sz="72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Sweeptime</a:t>
            </a:r>
            <a:r>
              <a:rPr lang="de-DE" altLang="zh-CN" sz="72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(@7.8kHz RBW)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de-DE" altLang="zh-CN" sz="72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100MHz Real-Time Analyse </a:t>
            </a:r>
            <a:r>
              <a:rPr lang="de-DE" altLang="zh-CN" sz="72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Bandwidth</a:t>
            </a:r>
            <a:endParaRPr lang="de-DE" altLang="zh-CN" sz="72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de-DE" altLang="zh-CN" sz="72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Downlink</a:t>
            </a:r>
            <a:r>
              <a:rPr lang="de-DE" altLang="zh-CN" sz="72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Signal Demodulation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de-DE" altLang="zh-CN" sz="72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Analyse </a:t>
            </a:r>
            <a:r>
              <a:rPr lang="de-DE" altLang="zh-CN" sz="72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of</a:t>
            </a:r>
            <a:r>
              <a:rPr lang="de-DE" altLang="zh-CN" sz="72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5G NR Base Station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de-DE" altLang="zh-CN" sz="72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IQ Data </a:t>
            </a:r>
            <a:r>
              <a:rPr lang="de-DE" altLang="zh-CN" sz="72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Acquisition</a:t>
            </a:r>
            <a:endParaRPr lang="de-DE" altLang="zh-CN" sz="72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de-DE" altLang="zh-CN" sz="72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integrated</a:t>
            </a:r>
            <a:r>
              <a:rPr lang="de-DE" altLang="zh-CN" sz="72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72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Antenna</a:t>
            </a:r>
            <a:r>
              <a:rPr lang="de-DE" altLang="zh-CN" sz="72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300MHz – 8.5 GHz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de-DE" altLang="zh-CN" sz="72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Windows 10 OS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de-DE" altLang="zh-CN" sz="72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Portable Design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de-DE" altLang="zh-CN" dirty="0"/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23ADDF8B-FF58-4AB3-8F6B-ACB7A0BC8F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78" y="1327203"/>
            <a:ext cx="4254614" cy="436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50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矩形 154">
            <a:extLst>
              <a:ext uri="{FF2B5EF4-FFF2-40B4-BE49-F238E27FC236}">
                <a16:creationId xmlns:a16="http://schemas.microsoft.com/office/drawing/2014/main" id="{725F42F6-C55D-487B-B208-2BF9F8BDC812}"/>
              </a:ext>
            </a:extLst>
          </p:cNvPr>
          <p:cNvSpPr/>
          <p:nvPr/>
        </p:nvSpPr>
        <p:spPr>
          <a:xfrm>
            <a:off x="-7742" y="0"/>
            <a:ext cx="12192001" cy="854834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760" name="标题 1">
            <a:extLst>
              <a:ext uri="{FF2B5EF4-FFF2-40B4-BE49-F238E27FC236}">
                <a16:creationId xmlns:a16="http://schemas.microsoft.com/office/drawing/2014/main" id="{9A8D89A7-9732-42CB-BC23-F7865296F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" y="100965"/>
            <a:ext cx="8054682" cy="742315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2. E8900A </a:t>
            </a:r>
            <a:r>
              <a:rPr lang="zh-CN" altLang="en-US" sz="36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3600" b="1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Funktions</a:t>
            </a:r>
            <a:endParaRPr lang="zh-CN" altLang="en-US" sz="3600" b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58" name="内容占位符 2">
            <a:extLst>
              <a:ext uri="{FF2B5EF4-FFF2-40B4-BE49-F238E27FC236}">
                <a16:creationId xmlns:a16="http://schemas.microsoft.com/office/drawing/2014/main" id="{49C26DA8-C7D2-4193-830C-8AA2CA1C2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293" y="1629795"/>
            <a:ext cx="3992748" cy="5194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altLang="zh-CN" sz="32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Spektrum </a:t>
            </a:r>
            <a:r>
              <a:rPr lang="de-DE" altLang="zh-CN" sz="32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Analyser</a:t>
            </a:r>
            <a:endParaRPr lang="de-DE" altLang="zh-CN" sz="32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marL="0" indent="0">
              <a:buNone/>
            </a:pPr>
            <a:r>
              <a:rPr lang="de-DE" altLang="zh-CN" sz="14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● </a:t>
            </a:r>
            <a:r>
              <a:rPr lang="de-DE" altLang="zh-CN" sz="16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Frequency</a:t>
            </a:r>
            <a:r>
              <a:rPr lang="de-DE" altLang="zh-CN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Range 9kHz bis 9GHz</a:t>
            </a:r>
          </a:p>
          <a:p>
            <a:pPr marL="0" indent="0">
              <a:buNone/>
            </a:pPr>
            <a:r>
              <a:rPr lang="de-DE" altLang="zh-CN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● 20dB </a:t>
            </a:r>
            <a:r>
              <a:rPr lang="de-DE" altLang="zh-CN" sz="16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Preamplifier</a:t>
            </a:r>
            <a:endParaRPr lang="de-DE" altLang="zh-CN" sz="16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marL="0" indent="0">
              <a:buNone/>
            </a:pPr>
            <a:r>
              <a:rPr lang="de-DE" altLang="zh-CN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● </a:t>
            </a:r>
            <a:r>
              <a:rPr lang="de-DE" altLang="zh-CN" sz="16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Tunable</a:t>
            </a:r>
            <a:r>
              <a:rPr lang="de-DE" altLang="zh-CN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6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Attenuator</a:t>
            </a:r>
            <a:r>
              <a:rPr lang="de-DE" altLang="zh-CN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von 0-50dB</a:t>
            </a:r>
          </a:p>
          <a:p>
            <a:pPr marL="0" indent="0">
              <a:buNone/>
            </a:pPr>
            <a:r>
              <a:rPr lang="de-DE" altLang="zh-CN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● High </a:t>
            </a:r>
            <a:r>
              <a:rPr lang="de-DE" altLang="zh-CN" sz="16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sweep</a:t>
            </a:r>
            <a:r>
              <a:rPr lang="de-DE" altLang="zh-CN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6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speed</a:t>
            </a:r>
            <a:endParaRPr lang="de-DE" altLang="zh-CN" sz="16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marL="0" indent="0">
              <a:buNone/>
            </a:pPr>
            <a:r>
              <a:rPr lang="de-DE" altLang="zh-CN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RBW=7.875k   30GHz/s</a:t>
            </a:r>
          </a:p>
          <a:p>
            <a:pPr marL="0" indent="0">
              <a:buNone/>
            </a:pPr>
            <a:r>
              <a:rPr lang="de-DE" altLang="zh-CN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RBW=15.75k   37GHz/s</a:t>
            </a:r>
          </a:p>
          <a:p>
            <a:pPr marL="0" indent="0">
              <a:buNone/>
            </a:pPr>
            <a:r>
              <a:rPr lang="de-DE" altLang="zh-CN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RBW=31.5k     43GHz/s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5356" y="1696157"/>
            <a:ext cx="8178903" cy="405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69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矩形 154">
            <a:extLst>
              <a:ext uri="{FF2B5EF4-FFF2-40B4-BE49-F238E27FC236}">
                <a16:creationId xmlns:a16="http://schemas.microsoft.com/office/drawing/2014/main" id="{725F42F6-C55D-487B-B208-2BF9F8BDC812}"/>
              </a:ext>
            </a:extLst>
          </p:cNvPr>
          <p:cNvSpPr/>
          <p:nvPr/>
        </p:nvSpPr>
        <p:spPr>
          <a:xfrm>
            <a:off x="3140" y="-11554"/>
            <a:ext cx="12192001" cy="854834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8" name="内容占位符 2">
            <a:extLst>
              <a:ext uri="{FF2B5EF4-FFF2-40B4-BE49-F238E27FC236}">
                <a16:creationId xmlns:a16="http://schemas.microsoft.com/office/drawing/2014/main" id="{49C26DA8-C7D2-4193-830C-8AA2CA1C2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491" y="1070227"/>
            <a:ext cx="11412000" cy="5194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altLang="zh-CN" sz="32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Spektrum Analyse Funktion—5G NR Spektrum</a:t>
            </a:r>
          </a:p>
          <a:p>
            <a:pPr marL="0" indent="0">
              <a:buNone/>
            </a:pPr>
            <a:r>
              <a:rPr lang="de-DE" altLang="zh-CN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The </a:t>
            </a:r>
            <a:r>
              <a:rPr lang="de-DE" altLang="zh-CN" sz="16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video</a:t>
            </a:r>
            <a:r>
              <a:rPr lang="de-DE" altLang="zh-CN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6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shows</a:t>
            </a:r>
            <a:r>
              <a:rPr lang="de-DE" altLang="zh-CN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6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the</a:t>
            </a:r>
            <a:r>
              <a:rPr lang="de-DE" altLang="zh-CN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6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spectrum</a:t>
            </a:r>
            <a:r>
              <a:rPr lang="de-DE" altLang="zh-CN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6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of</a:t>
            </a:r>
            <a:r>
              <a:rPr lang="de-DE" altLang="zh-CN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a 5G NR </a:t>
            </a:r>
            <a:r>
              <a:rPr lang="de-DE" altLang="zh-CN" sz="16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signal</a:t>
            </a:r>
            <a:r>
              <a:rPr lang="de-DE" altLang="zh-CN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6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of</a:t>
            </a:r>
            <a:r>
              <a:rPr lang="de-DE" altLang="zh-CN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6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the</a:t>
            </a:r>
            <a:r>
              <a:rPr lang="de-DE" altLang="zh-CN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6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air</a:t>
            </a:r>
            <a:r>
              <a:rPr lang="de-DE" altLang="zh-CN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6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interface</a:t>
            </a:r>
            <a:r>
              <a:rPr lang="de-DE" altLang="zh-CN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. The </a:t>
            </a:r>
            <a:r>
              <a:rPr lang="de-DE" altLang="zh-CN" sz="16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bandwidth</a:t>
            </a:r>
            <a:r>
              <a:rPr lang="de-DE" altLang="zh-CN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in </a:t>
            </a:r>
            <a:r>
              <a:rPr lang="de-DE" altLang="zh-CN" sz="16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the</a:t>
            </a:r>
            <a:r>
              <a:rPr lang="de-DE" altLang="zh-CN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100MHz </a:t>
            </a:r>
            <a:r>
              <a:rPr lang="de-DE" altLang="zh-CN" sz="16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spectrum</a:t>
            </a:r>
            <a:r>
              <a:rPr lang="de-DE" altLang="zh-CN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, </a:t>
            </a:r>
            <a:r>
              <a:rPr lang="de-DE" altLang="zh-CN" sz="16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the</a:t>
            </a:r>
            <a:r>
              <a:rPr lang="de-DE" altLang="zh-CN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6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service</a:t>
            </a:r>
            <a:r>
              <a:rPr lang="de-DE" altLang="zh-CN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6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channel</a:t>
            </a:r>
            <a:r>
              <a:rPr lang="de-DE" altLang="zh-CN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6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is</a:t>
            </a:r>
            <a:r>
              <a:rPr lang="de-DE" altLang="zh-CN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not </a:t>
            </a:r>
            <a:r>
              <a:rPr lang="de-DE" altLang="zh-CN" sz="16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completely</a:t>
            </a:r>
            <a:r>
              <a:rPr lang="de-DE" altLang="zh-CN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6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occupied</a:t>
            </a:r>
            <a:r>
              <a:rPr lang="de-DE" altLang="zh-CN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, </a:t>
            </a:r>
            <a:r>
              <a:rPr lang="de-DE" altLang="zh-CN" sz="16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the</a:t>
            </a:r>
            <a:r>
              <a:rPr lang="de-DE" altLang="zh-CN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100 MHz </a:t>
            </a:r>
            <a:r>
              <a:rPr lang="de-DE" altLang="zh-CN" sz="16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wide</a:t>
            </a:r>
            <a:r>
              <a:rPr lang="de-DE" altLang="zh-CN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6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signal</a:t>
            </a:r>
            <a:r>
              <a:rPr lang="de-DE" altLang="zh-CN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6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is</a:t>
            </a:r>
            <a:r>
              <a:rPr lang="de-DE" altLang="zh-CN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6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very</a:t>
            </a:r>
            <a:r>
              <a:rPr lang="de-DE" altLang="zh-CN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6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bursty</a:t>
            </a:r>
            <a:r>
              <a:rPr lang="de-DE" altLang="zh-CN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.</a:t>
            </a:r>
          </a:p>
          <a:p>
            <a:pPr marL="0" indent="0" algn="ctr">
              <a:buNone/>
            </a:pPr>
            <a:r>
              <a:rPr lang="de-DE" altLang="zh-CN" sz="24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The E8900A </a:t>
            </a:r>
            <a:r>
              <a:rPr lang="de-DE" altLang="zh-CN" sz="24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is</a:t>
            </a:r>
            <a:r>
              <a:rPr lang="de-DE" altLang="zh-CN" sz="24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24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the</a:t>
            </a:r>
            <a:r>
              <a:rPr lang="de-DE" altLang="zh-CN" sz="24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fastet Analyzer on </a:t>
            </a:r>
            <a:r>
              <a:rPr lang="de-DE" altLang="zh-CN" sz="24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the</a:t>
            </a:r>
            <a:r>
              <a:rPr lang="de-DE" altLang="zh-CN" sz="24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24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market</a:t>
            </a:r>
            <a:endParaRPr lang="de-DE" altLang="zh-CN" sz="24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9A8D89A7-9732-42CB-BC23-F7865296F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" y="100965"/>
            <a:ext cx="8054682" cy="742315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2. E8900A </a:t>
            </a:r>
            <a:r>
              <a:rPr lang="zh-CN" altLang="en-US" sz="36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3600" b="1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Funktions</a:t>
            </a:r>
            <a:endParaRPr lang="zh-CN" altLang="en-US" sz="3600" b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6" name="Onlinemedien 5" descr="Ohne Titel 2">
            <a:hlinkClick r:id="" action="ppaction://media"/>
            <a:extLst>
              <a:ext uri="{FF2B5EF4-FFF2-40B4-BE49-F238E27FC236}">
                <a16:creationId xmlns:a16="http://schemas.microsoft.com/office/drawing/2014/main" id="{05061AA0-A153-374B-BA15-5D0430A82E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8027" y="2623297"/>
            <a:ext cx="7516598" cy="423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9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矩形 154">
            <a:extLst>
              <a:ext uri="{FF2B5EF4-FFF2-40B4-BE49-F238E27FC236}">
                <a16:creationId xmlns:a16="http://schemas.microsoft.com/office/drawing/2014/main" id="{725F42F6-C55D-487B-B208-2BF9F8BDC812}"/>
              </a:ext>
            </a:extLst>
          </p:cNvPr>
          <p:cNvSpPr/>
          <p:nvPr/>
        </p:nvSpPr>
        <p:spPr>
          <a:xfrm>
            <a:off x="3140" y="-11554"/>
            <a:ext cx="12192001" cy="854834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8" name="内容占位符 2">
            <a:extLst>
              <a:ext uri="{FF2B5EF4-FFF2-40B4-BE49-F238E27FC236}">
                <a16:creationId xmlns:a16="http://schemas.microsoft.com/office/drawing/2014/main" id="{49C26DA8-C7D2-4193-830C-8AA2CA1C2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3" y="1135576"/>
            <a:ext cx="4948355" cy="562145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CN" sz="32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5G NR</a:t>
            </a:r>
            <a:r>
              <a:rPr lang="zh-CN" altLang="en-US" sz="32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32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Base Station </a:t>
            </a:r>
            <a:r>
              <a:rPr lang="en-US" altLang="zh-CN" sz="32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Analyse</a:t>
            </a:r>
            <a:r>
              <a:rPr lang="en-US" altLang="zh-CN" sz="32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32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Funktion</a:t>
            </a:r>
            <a:endParaRPr lang="en-US" altLang="zh-CN" sz="32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marL="0" indent="0">
              <a:buNone/>
            </a:pPr>
            <a:r>
              <a:rPr lang="zh-CN" altLang="en-US" sz="14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● </a:t>
            </a:r>
            <a:r>
              <a:rPr lang="en-US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Support 5G NR FR1 : Sub-6GHz  </a:t>
            </a:r>
          </a:p>
          <a:p>
            <a:pPr marL="0" indent="0">
              <a:buNone/>
            </a:pPr>
            <a:r>
              <a:rPr lang="en-US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band measurement</a:t>
            </a:r>
          </a:p>
          <a:p>
            <a:pPr marL="0" indent="0">
              <a:buNone/>
            </a:pPr>
            <a:r>
              <a:rPr lang="zh-CN" altLang="en-US" sz="14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● </a:t>
            </a:r>
            <a:r>
              <a:rPr lang="en-US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Support 5G NR base station downlink </a:t>
            </a:r>
          </a:p>
          <a:p>
            <a:pPr marL="0" indent="0">
              <a:buNone/>
            </a:pPr>
            <a:r>
              <a:rPr lang="en-US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signal measurement</a:t>
            </a:r>
          </a:p>
          <a:p>
            <a:pPr marL="0" indent="0">
              <a:buNone/>
            </a:pPr>
            <a:r>
              <a:rPr lang="zh-CN" altLang="en-US" sz="14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● </a:t>
            </a:r>
            <a:r>
              <a:rPr lang="en-US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Supported measurements includes:</a:t>
            </a:r>
          </a:p>
          <a:p>
            <a:pPr marL="0" indent="0">
              <a:buNone/>
            </a:pPr>
            <a:r>
              <a:rPr lang="zh-CN" altLang="en-US" sz="1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      ●  </a:t>
            </a:r>
            <a:r>
              <a:rPr lang="en-US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Physical Cell ID(PCI)            </a:t>
            </a:r>
          </a:p>
          <a:p>
            <a:pPr marL="0" indent="0">
              <a:buNone/>
            </a:pPr>
            <a:r>
              <a:rPr lang="zh-CN" altLang="en-US" sz="1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      ●  </a:t>
            </a:r>
            <a:r>
              <a:rPr lang="en-US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Beam ID</a:t>
            </a:r>
          </a:p>
          <a:p>
            <a:pPr marL="0" indent="0">
              <a:buNone/>
            </a:pPr>
            <a:r>
              <a:rPr lang="zh-CN" altLang="en-US" sz="1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      ●</a:t>
            </a:r>
            <a:r>
              <a:rPr lang="zh-CN" altLang="en-US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PBCH Channel Constellation</a:t>
            </a:r>
          </a:p>
          <a:p>
            <a:pPr marL="0" indent="0">
              <a:buNone/>
            </a:pPr>
            <a:r>
              <a:rPr lang="zh-CN" altLang="en-US" sz="1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      ●</a:t>
            </a:r>
            <a:r>
              <a:rPr lang="en-US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PBCH Channel EVM</a:t>
            </a:r>
          </a:p>
          <a:p>
            <a:pPr marL="0" indent="0">
              <a:buNone/>
            </a:pPr>
            <a:r>
              <a:rPr lang="zh-CN" altLang="en-US" sz="1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      ● </a:t>
            </a:r>
            <a:r>
              <a:rPr lang="en-US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SS-RSR(</a:t>
            </a:r>
            <a:r>
              <a:rPr lang="en-US" altLang="zh-CN" sz="13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reference signal received power) </a:t>
            </a:r>
          </a:p>
          <a:p>
            <a:pPr marL="0" indent="0">
              <a:buNone/>
            </a:pPr>
            <a:r>
              <a:rPr lang="zh-CN" altLang="en-US" sz="1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      ●</a:t>
            </a:r>
            <a:r>
              <a:rPr lang="zh-CN" altLang="en-US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SS-RSRQ</a:t>
            </a:r>
            <a:r>
              <a:rPr lang="en-US" altLang="zh-CN" sz="13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(Reference Signal Received Power)</a:t>
            </a:r>
          </a:p>
          <a:p>
            <a:pPr marL="0" indent="0">
              <a:buNone/>
            </a:pPr>
            <a:r>
              <a:rPr lang="en-US" altLang="zh-CN" sz="1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       </a:t>
            </a:r>
            <a:r>
              <a:rPr lang="zh-CN" altLang="en-US" sz="1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● </a:t>
            </a:r>
            <a:r>
              <a:rPr lang="en-US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SS-SINR</a:t>
            </a:r>
            <a:r>
              <a:rPr lang="en-US" altLang="zh-CN" sz="13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(signal-to-noise and interference ratio)</a:t>
            </a:r>
          </a:p>
          <a:p>
            <a:pPr marL="0" indent="0">
              <a:buNone/>
            </a:pPr>
            <a:r>
              <a:rPr lang="zh-CN" altLang="en-US" sz="1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      ●</a:t>
            </a:r>
            <a:r>
              <a:rPr lang="zh-CN" altLang="en-US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PBCH Channel Power</a:t>
            </a:r>
          </a:p>
          <a:p>
            <a:pPr marL="0" indent="0">
              <a:buNone/>
            </a:pPr>
            <a:r>
              <a:rPr lang="de-DE" altLang="zh-CN" sz="13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    SS </a:t>
            </a:r>
            <a:r>
              <a:rPr lang="de-DE" altLang="zh-CN" sz="13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Synchronization</a:t>
            </a:r>
            <a:r>
              <a:rPr lang="de-DE" altLang="zh-CN" sz="13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Signal</a:t>
            </a:r>
          </a:p>
          <a:p>
            <a:pPr marL="0" indent="0">
              <a:buNone/>
            </a:pPr>
            <a:r>
              <a:rPr lang="de-DE" altLang="zh-CN" sz="13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    PB </a:t>
            </a:r>
            <a:r>
              <a:rPr lang="de-DE" altLang="zh-CN" sz="13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physical</a:t>
            </a:r>
            <a:r>
              <a:rPr lang="de-DE" altLang="zh-CN" sz="13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3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broadcast</a:t>
            </a:r>
            <a:r>
              <a:rPr lang="de-DE" altLang="zh-CN" sz="13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......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1086" y="1534700"/>
            <a:ext cx="8179201" cy="5076000"/>
          </a:xfrm>
          <a:prstGeom prst="rect">
            <a:avLst/>
          </a:prstGeom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9A8D89A7-9732-42CB-BC23-F7865296F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" y="100965"/>
            <a:ext cx="8054682" cy="742315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2. E8900A </a:t>
            </a:r>
            <a:r>
              <a:rPr lang="zh-CN" altLang="en-US" sz="36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3600" b="1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Funktions</a:t>
            </a:r>
            <a:endParaRPr lang="zh-CN" altLang="en-US" sz="3600" b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7357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矩形 154">
            <a:extLst>
              <a:ext uri="{FF2B5EF4-FFF2-40B4-BE49-F238E27FC236}">
                <a16:creationId xmlns:a16="http://schemas.microsoft.com/office/drawing/2014/main" id="{725F42F6-C55D-487B-B208-2BF9F8BDC812}"/>
              </a:ext>
            </a:extLst>
          </p:cNvPr>
          <p:cNvSpPr/>
          <p:nvPr/>
        </p:nvSpPr>
        <p:spPr>
          <a:xfrm>
            <a:off x="-1" y="-11554"/>
            <a:ext cx="12192001" cy="854834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5D0A3812-F9D3-44F2-83E9-79D87BE04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493" y="1150662"/>
            <a:ext cx="10952986" cy="14812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altLang="zh-CN" sz="32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5G NR Base Station Analyse Funktion</a:t>
            </a:r>
          </a:p>
          <a:p>
            <a:pPr marL="0" indent="0">
              <a:buNone/>
            </a:pP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The E8900A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measures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the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physical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Cell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ID (PCI)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of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the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Base Station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and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the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Beam ID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as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well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as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the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Power SS-RSRP (SS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reference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signal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received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power)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of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the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current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location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.</a:t>
            </a:r>
            <a:endParaRPr lang="de-DE" altLang="zh-CN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13" name="内容占位符 3">
            <a:extLst>
              <a:ext uri="{FF2B5EF4-FFF2-40B4-BE49-F238E27FC236}">
                <a16:creationId xmlns:a16="http://schemas.microsoft.com/office/drawing/2014/main" id="{57E53639-527B-475F-81E9-5701216E412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7134" y="3028949"/>
            <a:ext cx="10317727" cy="2937510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9A8D89A7-9732-42CB-BC23-F7865296F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" y="100965"/>
            <a:ext cx="8054682" cy="742315"/>
          </a:xfrm>
        </p:spPr>
        <p:txBody>
          <a:bodyPr>
            <a:normAutofit/>
          </a:bodyPr>
          <a:lstStyle/>
          <a:p>
            <a:r>
              <a:rPr lang="de-DE" altLang="zh-CN" sz="36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2. E8900A  Funktionen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6297F9E-176A-7B4F-A329-2EB1735D5D13}"/>
              </a:ext>
            </a:extLst>
          </p:cNvPr>
          <p:cNvSpPr txBox="1"/>
          <p:nvPr/>
        </p:nvSpPr>
        <p:spPr>
          <a:xfrm>
            <a:off x="1624405" y="6508376"/>
            <a:ext cx="2246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SSB Synchronisation Signal Block </a:t>
            </a:r>
          </a:p>
        </p:txBody>
      </p:sp>
    </p:spTree>
    <p:extLst>
      <p:ext uri="{BB962C8B-B14F-4D97-AF65-F5344CB8AC3E}">
        <p14:creationId xmlns:p14="http://schemas.microsoft.com/office/powerpoint/2010/main" val="2859552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矩形 154">
            <a:extLst>
              <a:ext uri="{FF2B5EF4-FFF2-40B4-BE49-F238E27FC236}">
                <a16:creationId xmlns:a16="http://schemas.microsoft.com/office/drawing/2014/main" id="{725F42F6-C55D-487B-B208-2BF9F8BDC812}"/>
              </a:ext>
            </a:extLst>
          </p:cNvPr>
          <p:cNvSpPr/>
          <p:nvPr/>
        </p:nvSpPr>
        <p:spPr>
          <a:xfrm>
            <a:off x="3140" y="-11554"/>
            <a:ext cx="12192001" cy="854834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5D0A3812-F9D3-44F2-83E9-79D87BE04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492" y="1041478"/>
            <a:ext cx="11295216" cy="16794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altLang="zh-CN" sz="32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5G NR Drive Test </a:t>
            </a:r>
            <a:r>
              <a:rPr lang="de-DE" altLang="zh-CN" sz="32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Function</a:t>
            </a:r>
            <a:endParaRPr lang="de-DE" altLang="zh-CN" sz="32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marL="0" indent="0">
              <a:buNone/>
            </a:pP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The 5G NR Drive Test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can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test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the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signal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intensity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of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the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5G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base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station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, </a:t>
            </a:r>
          </a:p>
          <a:p>
            <a:pPr marL="0" indent="0">
              <a:buNone/>
            </a:pP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The 5G Road Test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is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divided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into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Indoor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Test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and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Outdoor Drive Test.</a:t>
            </a:r>
          </a:p>
          <a:p>
            <a:pPr marL="0" indent="0">
              <a:buNone/>
            </a:pP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The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parameters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obtained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at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each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test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point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such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as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PCI, Beam ID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and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SS-RSRP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are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automatically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de-DE" altLang="zh-CN" sz="18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stored</a:t>
            </a:r>
            <a:r>
              <a:rPr lang="de-DE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.</a:t>
            </a:r>
            <a:endParaRPr lang="de-DE" altLang="zh-CN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9" name="流程图: 决策 8">
            <a:extLst>
              <a:ext uri="{FF2B5EF4-FFF2-40B4-BE49-F238E27FC236}">
                <a16:creationId xmlns:a16="http://schemas.microsoft.com/office/drawing/2014/main" id="{A68FC5C0-7390-4E1E-84FE-FDBF973C0391}"/>
              </a:ext>
            </a:extLst>
          </p:cNvPr>
          <p:cNvSpPr/>
          <p:nvPr/>
        </p:nvSpPr>
        <p:spPr>
          <a:xfrm>
            <a:off x="334885" y="1128997"/>
            <a:ext cx="288000" cy="189185"/>
          </a:xfrm>
          <a:prstGeom prst="flowChartDecision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3801" y="2720896"/>
            <a:ext cx="8235999" cy="4131987"/>
          </a:xfrm>
          <a:prstGeom prst="rect">
            <a:avLst/>
          </a:prstGeom>
        </p:spPr>
      </p:pic>
      <p:sp>
        <p:nvSpPr>
          <p:cNvPr id="13" name="标题 1">
            <a:extLst>
              <a:ext uri="{FF2B5EF4-FFF2-40B4-BE49-F238E27FC236}">
                <a16:creationId xmlns:a16="http://schemas.microsoft.com/office/drawing/2014/main" id="{9A8D89A7-9732-42CB-BC23-F7865296F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" y="100965"/>
            <a:ext cx="8054682" cy="742315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2. E8900A </a:t>
            </a:r>
            <a:r>
              <a:rPr lang="zh-CN" altLang="en-US" sz="36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3600" b="1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Funktions</a:t>
            </a:r>
            <a:endParaRPr lang="zh-CN" altLang="en-US" sz="3600" b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3042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矩形 154">
            <a:extLst>
              <a:ext uri="{FF2B5EF4-FFF2-40B4-BE49-F238E27FC236}">
                <a16:creationId xmlns:a16="http://schemas.microsoft.com/office/drawing/2014/main" id="{725F42F6-C55D-487B-B208-2BF9F8BDC812}"/>
              </a:ext>
            </a:extLst>
          </p:cNvPr>
          <p:cNvSpPr/>
          <p:nvPr/>
        </p:nvSpPr>
        <p:spPr>
          <a:xfrm>
            <a:off x="3140" y="-11554"/>
            <a:ext cx="12192001" cy="854834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内容占位符 2">
            <a:extLst>
              <a:ext uri="{FF2B5EF4-FFF2-40B4-BE49-F238E27FC236}">
                <a16:creationId xmlns:a16="http://schemas.microsoft.com/office/drawing/2014/main" id="{F3E6C356-82EC-412D-BAE0-4D96FABF3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125" y="1561555"/>
            <a:ext cx="4068000" cy="4065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2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4G LTE Base Station Analysis Function</a:t>
            </a:r>
          </a:p>
          <a:p>
            <a:pPr marL="0" indent="0">
              <a:buNone/>
            </a:pPr>
            <a:r>
              <a:rPr lang="zh-CN" altLang="en-US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● </a:t>
            </a:r>
            <a:r>
              <a:rPr lang="en-US" altLang="zh-CN" sz="2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RB</a:t>
            </a:r>
            <a:r>
              <a:rPr lang="zh-CN" altLang="en-US" sz="2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Power</a:t>
            </a:r>
          </a:p>
          <a:p>
            <a:pPr marL="0" indent="0">
              <a:buNone/>
            </a:pPr>
            <a:r>
              <a:rPr lang="zh-CN" altLang="en-US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● </a:t>
            </a:r>
            <a:r>
              <a:rPr lang="en-US" altLang="zh-CN" sz="2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Constellation</a:t>
            </a:r>
          </a:p>
          <a:p>
            <a:pPr marL="0" indent="0">
              <a:buNone/>
            </a:pPr>
            <a:r>
              <a:rPr lang="zh-CN" altLang="en-US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● </a:t>
            </a:r>
            <a:r>
              <a:rPr lang="en-US" altLang="zh-CN" sz="2000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Subframe</a:t>
            </a:r>
            <a:r>
              <a:rPr lang="en-US" altLang="zh-CN" sz="2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Spectrum</a:t>
            </a:r>
          </a:p>
          <a:p>
            <a:pPr marL="0" indent="0">
              <a:buNone/>
            </a:pPr>
            <a:r>
              <a:rPr lang="zh-CN" altLang="en-US" sz="16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● </a:t>
            </a:r>
            <a:r>
              <a:rPr lang="en-US" altLang="zh-CN" sz="2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Channel Power</a:t>
            </a:r>
          </a:p>
          <a:p>
            <a:pPr marL="0" indent="0">
              <a:buNone/>
            </a:pPr>
            <a:r>
              <a:rPr lang="en-US" altLang="zh-CN" sz="2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Similar in E 7042,62 8600</a:t>
            </a:r>
          </a:p>
          <a:p>
            <a:endParaRPr lang="zh-CN" altLang="en-US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483" y="1654756"/>
            <a:ext cx="3659503" cy="228504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219" y="1654756"/>
            <a:ext cx="3659503" cy="228504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220" y="4056495"/>
            <a:ext cx="3659504" cy="22850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482" y="4056494"/>
            <a:ext cx="3659503" cy="2285043"/>
          </a:xfrm>
          <a:prstGeom prst="rect">
            <a:avLst/>
          </a:prstGeom>
        </p:spPr>
      </p:pic>
      <p:sp>
        <p:nvSpPr>
          <p:cNvPr id="22" name="标题 1">
            <a:extLst>
              <a:ext uri="{FF2B5EF4-FFF2-40B4-BE49-F238E27FC236}">
                <a16:creationId xmlns:a16="http://schemas.microsoft.com/office/drawing/2014/main" id="{9A8D89A7-9732-42CB-BC23-F7865296F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" y="100965"/>
            <a:ext cx="8054682" cy="742315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2. E8900A </a:t>
            </a:r>
            <a:r>
              <a:rPr lang="zh-CN" altLang="en-US" sz="36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36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Functions</a:t>
            </a:r>
            <a:endParaRPr lang="zh-CN" altLang="en-US" sz="3600" b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73269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623</Words>
  <Application>Microsoft Office PowerPoint</Application>
  <PresentationFormat>Widescreen</PresentationFormat>
  <Paragraphs>97</Paragraphs>
  <Slides>13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0" baseType="lpstr">
      <vt:lpstr>Arial Unicode MS</vt:lpstr>
      <vt:lpstr>等线</vt:lpstr>
      <vt:lpstr>微软雅黑</vt:lpstr>
      <vt:lpstr>Arial</vt:lpstr>
      <vt:lpstr>Calibri</vt:lpstr>
      <vt:lpstr>Calibri Light</vt:lpstr>
      <vt:lpstr>Office 主题​​</vt:lpstr>
      <vt:lpstr>E8900A  5G Portable Spectrum Analyzer</vt:lpstr>
      <vt:lpstr>5G NR (new Radio)</vt:lpstr>
      <vt:lpstr>1. E8900A  Produkt Features </vt:lpstr>
      <vt:lpstr>2. E8900A  Funktions</vt:lpstr>
      <vt:lpstr>2. E8900A  Funktions</vt:lpstr>
      <vt:lpstr>2. E8900A  Funktions</vt:lpstr>
      <vt:lpstr>2. E8900A  Funktionen</vt:lpstr>
      <vt:lpstr>2. E8900A  Funktions</vt:lpstr>
      <vt:lpstr>2. E8900A  Functions</vt:lpstr>
      <vt:lpstr>2. E8900A  Functions</vt:lpstr>
      <vt:lpstr>2. E8900A  Funktions</vt:lpstr>
      <vt:lpstr>3. E8900A  Roadmap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5G干扰卫星站问题</dc:title>
  <dc:creator>向东 何</dc:creator>
  <cp:lastModifiedBy>Dino Gusso</cp:lastModifiedBy>
  <cp:revision>212</cp:revision>
  <cp:lastPrinted>2019-07-15T13:46:09Z</cp:lastPrinted>
  <dcterms:created xsi:type="dcterms:W3CDTF">2019-05-02T06:57:02Z</dcterms:created>
  <dcterms:modified xsi:type="dcterms:W3CDTF">2019-07-26T12:04:11Z</dcterms:modified>
</cp:coreProperties>
</file>